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7" r:id="rId1"/>
    <p:sldMasterId id="2147483688" r:id="rId2"/>
  </p:sldMasterIdLst>
  <p:notesMasterIdLst>
    <p:notesMasterId r:id="rId34"/>
  </p:notesMasterIdLst>
  <p:sldIdLst>
    <p:sldId id="310" r:id="rId3"/>
    <p:sldId id="291" r:id="rId4"/>
    <p:sldId id="278" r:id="rId5"/>
    <p:sldId id="314" r:id="rId6"/>
    <p:sldId id="286" r:id="rId7"/>
    <p:sldId id="319" r:id="rId8"/>
    <p:sldId id="308" r:id="rId9"/>
    <p:sldId id="320" r:id="rId10"/>
    <p:sldId id="321" r:id="rId11"/>
    <p:sldId id="318" r:id="rId12"/>
    <p:sldId id="322" r:id="rId13"/>
    <p:sldId id="323" r:id="rId14"/>
    <p:sldId id="324" r:id="rId15"/>
    <p:sldId id="325" r:id="rId16"/>
    <p:sldId id="326" r:id="rId17"/>
    <p:sldId id="328" r:id="rId18"/>
    <p:sldId id="329" r:id="rId19"/>
    <p:sldId id="315" r:id="rId20"/>
    <p:sldId id="289" r:id="rId21"/>
    <p:sldId id="290" r:id="rId22"/>
    <p:sldId id="335" r:id="rId23"/>
    <p:sldId id="336" r:id="rId24"/>
    <p:sldId id="339" r:id="rId25"/>
    <p:sldId id="341" r:id="rId26"/>
    <p:sldId id="338" r:id="rId27"/>
    <p:sldId id="344" r:id="rId28"/>
    <p:sldId id="342" r:id="rId29"/>
    <p:sldId id="343" r:id="rId30"/>
    <p:sldId id="334" r:id="rId31"/>
    <p:sldId id="306" r:id="rId32"/>
    <p:sldId id="337" r:id="rId33"/>
  </p:sldIdLst>
  <p:sldSz cx="9144000" cy="5143500" type="screen16x9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985"/>
    <p:restoredTop sz="50000"/>
  </p:normalViewPr>
  <p:slideViewPr>
    <p:cSldViewPr snapToGrid="0">
      <p:cViewPr>
        <p:scale>
          <a:sx n="63" d="100"/>
          <a:sy n="63" d="100"/>
        </p:scale>
        <p:origin x="880" y="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slide" Target="slides/slide31.xml"/><Relationship Id="rId34" Type="http://schemas.openxmlformats.org/officeDocument/2006/relationships/notesMaster" Target="notesMasters/notesMaster1.xml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media/image1.png>
</file>

<file path=ppt/media/image10.jpeg>
</file>

<file path=ppt/media/image11.png>
</file>

<file path=ppt/media/image12.jpeg>
</file>

<file path=ppt/media/image13.tiff>
</file>

<file path=ppt/media/image14.tiff>
</file>

<file path=ppt/media/image15.tiff>
</file>

<file path=ppt/media/image16.tiff>
</file>

<file path=ppt/media/image2.jpeg>
</file>

<file path=ppt/media/image3.png>
</file>

<file path=ppt/media/image4.png>
</file>

<file path=ppt/media/image5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70216627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83742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82317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13372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02409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42050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913871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4171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211694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449891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Need tutorial for writing custom extensions</a:t>
            </a:r>
          </a:p>
          <a:p>
            <a:r>
              <a:rPr lang="en-US" dirty="0" err="1" smtClean="0"/>
              <a:t>Pythonize</a:t>
            </a:r>
            <a:r>
              <a:rPr lang="en-US" dirty="0" smtClean="0"/>
              <a:t> the </a:t>
            </a:r>
            <a:r>
              <a:rPr lang="en-US" dirty="0" err="1" smtClean="0"/>
              <a:t>pySBOL</a:t>
            </a:r>
            <a:r>
              <a:rPr lang="en-US" dirty="0" smtClean="0"/>
              <a:t> interface</a:t>
            </a:r>
          </a:p>
          <a:p>
            <a:r>
              <a:rPr lang="en-US" dirty="0" smtClean="0"/>
              <a:t>Implement</a:t>
            </a:r>
            <a:r>
              <a:rPr lang="en-US" baseline="0" dirty="0" smtClean="0"/>
              <a:t> validation rules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367842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0484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871490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536607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27001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is the template? What do the mappings means</a:t>
            </a:r>
          </a:p>
          <a:p>
            <a:r>
              <a:rPr lang="en-US" dirty="0" smtClean="0"/>
              <a:t>Work in pairs, break down into tasks you are most interested in</a:t>
            </a:r>
          </a:p>
          <a:p>
            <a:r>
              <a:rPr lang="en-US" dirty="0" smtClean="0"/>
              <a:t>Pair</a:t>
            </a:r>
            <a:r>
              <a:rPr lang="en-US" baseline="0" dirty="0" smtClean="0"/>
              <a:t> biologist with developers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81538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99517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36511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SBOL closely tied</a:t>
            </a:r>
            <a:r>
              <a:rPr lang="en-US" baseline="0" dirty="0" smtClean="0"/>
              <a:t> to software use-cases and data exchange.</a:t>
            </a:r>
            <a:endParaRPr lang="en-US" dirty="0" smtClean="0"/>
          </a:p>
          <a:p>
            <a:r>
              <a:rPr lang="en-US" dirty="0" smtClean="0"/>
              <a:t>What</a:t>
            </a:r>
            <a:r>
              <a:rPr lang="en-US" baseline="0" dirty="0" smtClean="0"/>
              <a:t> are the key concepts and ideas that use when imagining a design.  What are the actions I want to perform on those objects</a:t>
            </a:r>
          </a:p>
          <a:p>
            <a:r>
              <a:rPr lang="en-US" baseline="0" dirty="0" smtClean="0"/>
              <a:t>Close mapping between the standard, libraries, and the domain knowledge representation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11098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Why use SBOL not </a:t>
            </a:r>
            <a:r>
              <a:rPr lang="en-US" dirty="0" err="1" smtClean="0"/>
              <a:t>genbank</a:t>
            </a:r>
            <a:r>
              <a:rPr lang="en-US" dirty="0" smtClean="0"/>
              <a:t>?</a:t>
            </a:r>
          </a:p>
          <a:p>
            <a:r>
              <a:rPr lang="en-US" dirty="0" smtClean="0"/>
              <a:t>Assemble template design first</a:t>
            </a:r>
          </a:p>
          <a:p>
            <a:r>
              <a:rPr lang="en-US" dirty="0" smtClean="0"/>
              <a:t>Template designs specify general function using SO type not</a:t>
            </a:r>
            <a:r>
              <a:rPr lang="en-US" baseline="0" dirty="0" smtClean="0"/>
              <a:t> sequences</a:t>
            </a:r>
            <a:endParaRPr lang="en-US" dirty="0" smtClean="0"/>
          </a:p>
          <a:p>
            <a:r>
              <a:rPr lang="en-US" dirty="0" smtClean="0"/>
              <a:t>- Researcher might want a template and then instantiate different variants</a:t>
            </a:r>
            <a:r>
              <a:rPr lang="en-US" baseline="0" dirty="0" smtClean="0"/>
              <a:t> of the design</a:t>
            </a:r>
            <a:endParaRPr lang="en-US" dirty="0" smtClean="0"/>
          </a:p>
          <a:p>
            <a:pPr marL="171450" indent="-171450">
              <a:buFontTx/>
              <a:buChar char="-"/>
            </a:pPr>
            <a:r>
              <a:rPr lang="en-US" dirty="0" smtClean="0"/>
              <a:t>Researcher might not want to disclose information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Researcher might</a:t>
            </a:r>
            <a:r>
              <a:rPr lang="en-US" baseline="0" dirty="0" smtClean="0"/>
              <a:t> simply want a visual diagram of a circuit’s function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8704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31007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994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44937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00156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E9F0F-F5AE-429B-BEC1-B22995435AE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8/11/16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E82F9F-69C6-4E20-93C8-CEF3E3CFA1E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96360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E9F0F-F5AE-429B-BEC1-B22995435AE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8/11/16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E82F9F-69C6-4E20-93C8-CEF3E3CFA1E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11606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E9F0F-F5AE-429B-BEC1-B22995435AE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8/11/16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E82F9F-69C6-4E20-93C8-CEF3E3CFA1E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31263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E9F0F-F5AE-429B-BEC1-B22995435AE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8/11/16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E82F9F-69C6-4E20-93C8-CEF3E3CFA1E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99117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E9F0F-F5AE-429B-BEC1-B22995435AE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8/11/16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E82F9F-69C6-4E20-93C8-CEF3E3CFA1E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59294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E9F0F-F5AE-429B-BEC1-B22995435AE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8/11/16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E82F9F-69C6-4E20-93C8-CEF3E3CFA1E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23683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E9F0F-F5AE-429B-BEC1-B22995435AE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8/11/16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E82F9F-69C6-4E20-93C8-CEF3E3CFA1E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32452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E9F0F-F5AE-429B-BEC1-B22995435AE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8/11/16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E82F9F-69C6-4E20-93C8-CEF3E3CFA1E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03419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E9F0F-F5AE-429B-BEC1-B22995435AE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8/11/16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E82F9F-69C6-4E20-93C8-CEF3E3CFA1E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342612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E9F0F-F5AE-429B-BEC1-B22995435AE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8/11/16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E82F9F-69C6-4E20-93C8-CEF3E3CFA1E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06667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23341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7999" cy="7556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buSzPct val="100000"/>
              <a:defRPr sz="2400"/>
            </a:lvl1pPr>
            <a:lvl2pPr>
              <a:spcBef>
                <a:spcPts val="0"/>
              </a:spcBef>
              <a:buSzPct val="100000"/>
              <a:defRPr sz="2400"/>
            </a:lvl2pPr>
            <a:lvl3pPr>
              <a:spcBef>
                <a:spcPts val="0"/>
              </a:spcBef>
              <a:buSzPct val="100000"/>
              <a:defRPr sz="2400"/>
            </a:lvl3pPr>
            <a:lvl4pPr>
              <a:spcBef>
                <a:spcPts val="0"/>
              </a:spcBef>
              <a:buSzPct val="100000"/>
              <a:defRPr sz="2400"/>
            </a:lvl4pPr>
            <a:lvl5pPr>
              <a:spcBef>
                <a:spcPts val="0"/>
              </a:spcBef>
              <a:buSzPct val="100000"/>
              <a:defRPr sz="2400"/>
            </a:lvl5pPr>
            <a:lvl6pPr>
              <a:spcBef>
                <a:spcPts val="0"/>
              </a:spcBef>
              <a:buSzPct val="100000"/>
              <a:defRPr sz="2400"/>
            </a:lvl6pPr>
            <a:lvl7pPr>
              <a:spcBef>
                <a:spcPts val="0"/>
              </a:spcBef>
              <a:buSzPct val="100000"/>
              <a:defRPr sz="2400"/>
            </a:lvl7pPr>
            <a:lvl8pPr>
              <a:spcBef>
                <a:spcPts val="0"/>
              </a:spcBef>
              <a:buSzPct val="100000"/>
              <a:defRPr sz="2400"/>
            </a:lvl8pPr>
            <a:lvl9pPr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7999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100000"/>
              <a:defRPr sz="1200"/>
            </a:lvl1pPr>
            <a:lvl2pPr>
              <a:spcBef>
                <a:spcPts val="0"/>
              </a:spcBef>
              <a:buSzPct val="100000"/>
              <a:defRPr sz="1200"/>
            </a:lvl2pPr>
            <a:lvl3pPr>
              <a:spcBef>
                <a:spcPts val="0"/>
              </a:spcBef>
              <a:buSzPct val="100000"/>
              <a:defRPr sz="1200"/>
            </a:lvl3pPr>
            <a:lvl4pPr>
              <a:spcBef>
                <a:spcPts val="0"/>
              </a:spcBef>
              <a:buSzPct val="100000"/>
              <a:defRPr sz="1200"/>
            </a:lvl4pPr>
            <a:lvl5pPr>
              <a:spcBef>
                <a:spcPts val="0"/>
              </a:spcBef>
              <a:buSzPct val="100000"/>
              <a:defRPr sz="1200"/>
            </a:lvl5pPr>
            <a:lvl6pPr>
              <a:spcBef>
                <a:spcPts val="0"/>
              </a:spcBef>
              <a:buSzPct val="100000"/>
              <a:defRPr sz="1200"/>
            </a:lvl6pPr>
            <a:lvl7pPr>
              <a:spcBef>
                <a:spcPts val="0"/>
              </a:spcBef>
              <a:buSzPct val="100000"/>
              <a:defRPr sz="1200"/>
            </a:lvl7pPr>
            <a:lvl8pPr>
              <a:spcBef>
                <a:spcPts val="0"/>
              </a:spcBef>
              <a:buSzPct val="100000"/>
              <a:defRPr sz="1200"/>
            </a:lvl8pPr>
            <a:lvl9pPr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>
              <a:spcBef>
                <a:spcPts val="0"/>
              </a:spcBef>
              <a:buSzPct val="100000"/>
              <a:defRPr sz="4800"/>
            </a:lvl1pPr>
            <a:lvl2pPr>
              <a:spcBef>
                <a:spcPts val="0"/>
              </a:spcBef>
              <a:buSzPct val="100000"/>
              <a:defRPr sz="4800"/>
            </a:lvl2pPr>
            <a:lvl3pPr>
              <a:spcBef>
                <a:spcPts val="0"/>
              </a:spcBef>
              <a:buSzPct val="100000"/>
              <a:defRPr sz="4800"/>
            </a:lvl3pPr>
            <a:lvl4pPr>
              <a:spcBef>
                <a:spcPts val="0"/>
              </a:spcBef>
              <a:buSzPct val="100000"/>
              <a:defRPr sz="4800"/>
            </a:lvl4pPr>
            <a:lvl5pPr>
              <a:spcBef>
                <a:spcPts val="0"/>
              </a:spcBef>
              <a:buSzPct val="100000"/>
              <a:defRPr sz="4800"/>
            </a:lvl5pPr>
            <a:lvl6pPr>
              <a:spcBef>
                <a:spcPts val="0"/>
              </a:spcBef>
              <a:buSzPct val="100000"/>
              <a:defRPr sz="4800"/>
            </a:lvl6pPr>
            <a:lvl7pPr>
              <a:spcBef>
                <a:spcPts val="0"/>
              </a:spcBef>
              <a:buSzPct val="100000"/>
              <a:defRPr sz="4800"/>
            </a:lvl7pPr>
            <a:lvl8pPr>
              <a:spcBef>
                <a:spcPts val="0"/>
              </a:spcBef>
              <a:buSzPct val="100000"/>
              <a:defRPr sz="4800"/>
            </a:lvl8pPr>
            <a:lvl9pPr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/>
          <p:nvPr/>
        </p:nvSpPr>
        <p:spPr>
          <a:xfrm>
            <a:off x="4572000" y="-125"/>
            <a:ext cx="4572000" cy="5143499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199" cy="1482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algn="ctr">
              <a:spcBef>
                <a:spcPts val="0"/>
              </a:spcBef>
              <a:buSzPct val="100000"/>
              <a:defRPr sz="4200"/>
            </a:lvl1pPr>
            <a:lvl2pPr algn="ctr">
              <a:spcBef>
                <a:spcPts val="0"/>
              </a:spcBef>
              <a:buSzPct val="100000"/>
              <a:defRPr sz="4200"/>
            </a:lvl2pPr>
            <a:lvl3pPr algn="ctr">
              <a:spcBef>
                <a:spcPts val="0"/>
              </a:spcBef>
              <a:buSzPct val="100000"/>
              <a:defRPr sz="4200"/>
            </a:lvl3pPr>
            <a:lvl4pPr algn="ctr">
              <a:spcBef>
                <a:spcPts val="0"/>
              </a:spcBef>
              <a:buSzPct val="100000"/>
              <a:defRPr sz="4200"/>
            </a:lvl4pPr>
            <a:lvl5pPr algn="ctr">
              <a:spcBef>
                <a:spcPts val="0"/>
              </a:spcBef>
              <a:buSzPct val="100000"/>
              <a:defRPr sz="4200"/>
            </a:lvl5pPr>
            <a:lvl6pPr algn="ctr">
              <a:spcBef>
                <a:spcPts val="0"/>
              </a:spcBef>
              <a:buSzPct val="100000"/>
              <a:defRPr sz="4200"/>
            </a:lvl6pPr>
            <a:lvl7pPr algn="ctr">
              <a:spcBef>
                <a:spcPts val="0"/>
              </a:spcBef>
              <a:buSzPct val="100000"/>
              <a:defRPr sz="4200"/>
            </a:lvl7pPr>
            <a:lvl8pPr algn="ctr">
              <a:spcBef>
                <a:spcPts val="0"/>
              </a:spcBef>
              <a:buSzPct val="100000"/>
              <a:defRPr sz="4200"/>
            </a:lvl8pPr>
            <a:lvl9pPr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199" cy="1235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0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599" cy="196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algn="ctr">
              <a:spcBef>
                <a:spcPts val="0"/>
              </a:spcBef>
              <a:buSzPct val="100000"/>
              <a:defRPr sz="12000"/>
            </a:lvl1pPr>
            <a:lvl2pPr algn="ctr">
              <a:spcBef>
                <a:spcPts val="0"/>
              </a:spcBef>
              <a:buSzPct val="100000"/>
              <a:defRPr sz="12000"/>
            </a:lvl2pPr>
            <a:lvl3pPr algn="ctr">
              <a:spcBef>
                <a:spcPts val="0"/>
              </a:spcBef>
              <a:buSzPct val="100000"/>
              <a:defRPr sz="12000"/>
            </a:lvl3pPr>
            <a:lvl4pPr algn="ctr">
              <a:spcBef>
                <a:spcPts val="0"/>
              </a:spcBef>
              <a:buSzPct val="100000"/>
              <a:defRPr sz="12000"/>
            </a:lvl4pPr>
            <a:lvl5pPr algn="ctr">
              <a:spcBef>
                <a:spcPts val="0"/>
              </a:spcBef>
              <a:buSzPct val="100000"/>
              <a:defRPr sz="12000"/>
            </a:lvl5pPr>
            <a:lvl6pPr algn="ctr">
              <a:spcBef>
                <a:spcPts val="0"/>
              </a:spcBef>
              <a:buSzPct val="100000"/>
              <a:defRPr sz="12000"/>
            </a:lvl6pPr>
            <a:lvl7pPr algn="ctr">
              <a:spcBef>
                <a:spcPts val="0"/>
              </a:spcBef>
              <a:buSzPct val="100000"/>
              <a:defRPr sz="12000"/>
            </a:lvl7pPr>
            <a:lvl8pPr algn="ctr">
              <a:spcBef>
                <a:spcPts val="0"/>
              </a:spcBef>
              <a:buSzPct val="100000"/>
              <a:defRPr sz="12000"/>
            </a:lvl8pPr>
            <a:lvl9pPr algn="ctr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599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>
              <a:spcBef>
                <a:spcPts val="0"/>
              </a:spcBef>
              <a:defRPr/>
            </a:lvl1pPr>
            <a:lvl2pPr algn="ctr">
              <a:spcBef>
                <a:spcPts val="0"/>
              </a:spcBef>
              <a:defRPr/>
            </a:lvl2pPr>
            <a:lvl3pPr algn="ctr">
              <a:spcBef>
                <a:spcPts val="0"/>
              </a:spcBef>
              <a:defRPr/>
            </a:lvl3pPr>
            <a:lvl4pPr algn="ctr">
              <a:spcBef>
                <a:spcPts val="0"/>
              </a:spcBef>
              <a:defRPr/>
            </a:lvl4pPr>
            <a:lvl5pPr algn="ctr">
              <a:spcBef>
                <a:spcPts val="0"/>
              </a:spcBef>
              <a:defRPr/>
            </a:lvl5pPr>
            <a:lvl6pPr algn="ctr">
              <a:spcBef>
                <a:spcPts val="0"/>
              </a:spcBef>
              <a:defRPr/>
            </a:lvl6pPr>
            <a:lvl7pPr algn="ctr">
              <a:spcBef>
                <a:spcPts val="0"/>
              </a:spcBef>
              <a:defRPr/>
            </a:lvl7pPr>
            <a:lvl8pPr algn="ctr">
              <a:spcBef>
                <a:spcPts val="0"/>
              </a:spcBef>
              <a:defRPr/>
            </a:lvl8pPr>
            <a:lvl9pPr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599" cy="841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algn="ctr">
              <a:spcBef>
                <a:spcPts val="0"/>
              </a:spcBef>
              <a:buSzPct val="100000"/>
              <a:defRPr sz="3600"/>
            </a:lvl1pPr>
            <a:lvl2pPr algn="ctr">
              <a:spcBef>
                <a:spcPts val="0"/>
              </a:spcBef>
              <a:buSzPct val="100000"/>
              <a:defRPr sz="3600"/>
            </a:lvl2pPr>
            <a:lvl3pPr algn="ctr">
              <a:spcBef>
                <a:spcPts val="0"/>
              </a:spcBef>
              <a:buSzPct val="100000"/>
              <a:defRPr sz="3600"/>
            </a:lvl3pPr>
            <a:lvl4pPr algn="ctr">
              <a:spcBef>
                <a:spcPts val="0"/>
              </a:spcBef>
              <a:buSzPct val="100000"/>
              <a:defRPr sz="3600"/>
            </a:lvl4pPr>
            <a:lvl5pPr algn="ctr">
              <a:spcBef>
                <a:spcPts val="0"/>
              </a:spcBef>
              <a:buSzPct val="100000"/>
              <a:defRPr sz="3600"/>
            </a:lvl5pPr>
            <a:lvl6pPr algn="ctr">
              <a:spcBef>
                <a:spcPts val="0"/>
              </a:spcBef>
              <a:buSzPct val="100000"/>
              <a:defRPr sz="3600"/>
            </a:lvl6pPr>
            <a:lvl7pPr algn="ctr">
              <a:spcBef>
                <a:spcPts val="0"/>
              </a:spcBef>
              <a:buSzPct val="100000"/>
              <a:defRPr sz="3600"/>
            </a:lvl7pPr>
            <a:lvl8pPr algn="ctr">
              <a:spcBef>
                <a:spcPts val="0"/>
              </a:spcBef>
              <a:buSzPct val="100000"/>
              <a:defRPr sz="3600"/>
            </a:lvl8pPr>
            <a:lvl9pPr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131761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E9F0F-F5AE-429B-BEC1-B22995435AE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8/11/16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E82F9F-69C6-4E20-93C8-CEF3E3CFA1E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12930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1" Type="http://schemas.openxmlformats.org/officeDocument/2006/relationships/slideLayout" Target="../slideLayouts/slideLayout9.xml"/><Relationship Id="rId2" Type="http://schemas.openxmlformats.org/officeDocument/2006/relationships/slideLayout" Target="../slideLayouts/slideLayout10.xml"/><Relationship Id="rId3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5.xml"/><Relationship Id="rId8" Type="http://schemas.openxmlformats.org/officeDocument/2006/relationships/slideLayout" Target="../slideLayouts/slideLayout16.xml"/><Relationship Id="rId9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713" r:id="rId8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BE9F0F-F5AE-429B-BEC1-B22995435AEB}" type="datetimeFigureOut">
              <a:rPr lang="en-US" kern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pPr/>
              <a:t>8/11/16</a:t>
            </a:fld>
            <a:endParaRPr 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E82F9F-69C6-4E20-93C8-CEF3E3CFA1EF}" type="slidenum">
              <a:rPr lang="en-US" kern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pPr/>
              <a:t>‹#›</a:t>
            </a:fld>
            <a:endParaRPr 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060813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12" r:id="rId12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synbiodex.github.io/libSBOL/constants_8h.html#aa08e807e9ad29c17c56e3b17f088f6cc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synbiodex.github.io/libSBOL/constants_8h.html#aa08e807e9ad29c17c56e3b17f088f6cc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://synbiodex.github.io/libSBOL/constants_8h.html#aa08e807e9ad29c17c56e3b17f088f6cc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://synbiodex.github.io/libSBOL/constants_8h.html#aa08e807e9ad29c17c56e3b17f088f6cc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synbiodex.github.io/libSBOL/constants_8h.html#aa08e807e9ad29c17c56e3b17f088f6cc" TargetMode="External"/><Relationship Id="rId4" Type="http://schemas.openxmlformats.org/officeDocument/2006/relationships/hyperlink" Target="http://synbiodex.github.io/libSBOL/getting_started.html#idiomatic_cpp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synbiodex.github.io/libSBOL" TargetMode="External"/><Relationship Id="rId4" Type="http://schemas.openxmlformats.org/officeDocument/2006/relationships/hyperlink" Target="http://synbiodex.github.io/libSBOL/sequences.html" TargetMode="External"/><Relationship Id="rId5" Type="http://schemas.openxmlformats.org/officeDocument/2006/relationships/hyperlink" Target="http://synbiodex.github.io/libSBOL/modular_design.html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purl.org/dc/terms/#" TargetMode="External"/><Relationship Id="rId4" Type="http://schemas.openxmlformats.org/officeDocument/2006/relationships/hyperlink" Target="http://www.w3.org/ns/prov#" TargetMode="External"/><Relationship Id="rId5" Type="http://schemas.openxmlformats.org/officeDocument/2006/relationships/hyperlink" Target="http://www.w3.org/1999/02/22-rdf-syntax-ns#" TargetMode="External"/><Relationship Id="rId6" Type="http://schemas.openxmlformats.org/officeDocument/2006/relationships/hyperlink" Target="http://sbols.org/v2#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image" Target="../media/image10.jpe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2.jpe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4" Type="http://schemas.openxmlformats.org/officeDocument/2006/relationships/image" Target="../media/image14.tiff"/><Relationship Id="rId5" Type="http://schemas.openxmlformats.org/officeDocument/2006/relationships/image" Target="../media/image15.tiff"/><Relationship Id="rId6" Type="http://schemas.openxmlformats.org/officeDocument/2006/relationships/hyperlink" Target="http://www.nsf.gov/awardsearch/showAward?AWD_ID=1355909" TargetMode="External"/><Relationship Id="rId7" Type="http://schemas.openxmlformats.org/officeDocument/2006/relationships/image" Target="../media/image16.tiff"/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698" y="2394149"/>
            <a:ext cx="8520599" cy="841800"/>
          </a:xfrm>
        </p:spPr>
        <p:txBody>
          <a:bodyPr/>
          <a:lstStyle/>
          <a:p>
            <a:r>
              <a:rPr lang="en-US" b="1" dirty="0" err="1" smtClean="0"/>
              <a:t>libSBOL</a:t>
            </a:r>
            <a:r>
              <a:rPr lang="en-US" b="1" dirty="0" smtClean="0"/>
              <a:t> &amp; </a:t>
            </a:r>
            <a:r>
              <a:rPr lang="en-US" b="1" dirty="0" err="1" smtClean="0"/>
              <a:t>pySBOL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sz="2400" dirty="0" smtClean="0"/>
              <a:t>Bryan Bartley</a:t>
            </a:r>
            <a:br>
              <a:rPr lang="en-US" sz="2400" dirty="0" smtClean="0"/>
            </a:br>
            <a:r>
              <a:rPr lang="en-US" sz="2400" dirty="0" err="1" smtClean="0"/>
              <a:t>bartleyba@sbolstandard.org</a:t>
            </a: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>The </a:t>
            </a:r>
            <a:r>
              <a:rPr lang="en-US" sz="2400" dirty="0" err="1" smtClean="0"/>
              <a:t>Sauro</a:t>
            </a:r>
            <a:r>
              <a:rPr lang="en-US" sz="2400" dirty="0" smtClean="0"/>
              <a:t> Systems &amp; Synthetic Biology Lab</a:t>
            </a:r>
            <a:br>
              <a:rPr lang="en-US" sz="2400" dirty="0" smtClean="0"/>
            </a:br>
            <a:r>
              <a:rPr lang="en-US" sz="2400" dirty="0" smtClean="0"/>
              <a:t>University of Washington, Seattle, WA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3284" y="1907551"/>
            <a:ext cx="1197429" cy="1328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919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Roboto" charset="0"/>
              </a:rPr>
              <a:t>SBOL Objects are Uniquely </a:t>
            </a:r>
            <a:r>
              <a:rPr lang="en-US" dirty="0">
                <a:latin typeface="Roboto" charset="0"/>
              </a:rPr>
              <a:t>I</a:t>
            </a:r>
            <a:r>
              <a:rPr lang="en-US" dirty="0" smtClean="0">
                <a:latin typeface="Roboto" charset="0"/>
              </a:rPr>
              <a:t>dentified by Uniform Resource </a:t>
            </a:r>
            <a:r>
              <a:rPr lang="en-US" dirty="0">
                <a:latin typeface="Roboto" charset="0"/>
              </a:rPr>
              <a:t>I</a:t>
            </a:r>
            <a:r>
              <a:rPr lang="en-US" dirty="0" smtClean="0">
                <a:latin typeface="Roboto" charset="0"/>
              </a:rPr>
              <a:t>dentifiers </a:t>
            </a:r>
            <a:r>
              <a:rPr lang="en-US" dirty="0">
                <a:latin typeface="Roboto" charset="0"/>
              </a:rPr>
              <a:t>(URI). </a:t>
            </a:r>
          </a:p>
        </p:txBody>
      </p:sp>
      <p:sp>
        <p:nvSpPr>
          <p:cNvPr id="6" name="Rectangle 5"/>
          <p:cNvSpPr/>
          <p:nvPr/>
        </p:nvSpPr>
        <p:spPr>
          <a:xfrm>
            <a:off x="1214119" y="1911817"/>
            <a:ext cx="671576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smtClean="0">
                <a:solidFill>
                  <a:schemeClr val="tx1"/>
                </a:solidFill>
                <a:latin typeface="Roboto" charset="0"/>
              </a:rPr>
              <a:t>For purposes of today’s tutorial URIs consist of a scheme, a namespace, and an identifier.  </a:t>
            </a:r>
          </a:p>
          <a:p>
            <a:endParaRPr lang="en-US" sz="1800" dirty="0">
              <a:solidFill>
                <a:schemeClr val="tx1"/>
              </a:solidFill>
              <a:latin typeface="Roboto" charset="0"/>
            </a:endParaRPr>
          </a:p>
          <a:p>
            <a:r>
              <a:rPr lang="en-US" sz="1800" dirty="0" smtClean="0">
                <a:solidFill>
                  <a:schemeClr val="tx1"/>
                </a:solidFill>
                <a:latin typeface="Roboto" charset="0"/>
              </a:rPr>
              <a:t>A common scheme used is </a:t>
            </a:r>
            <a:r>
              <a:rPr lang="en-US" sz="1800" b="1" dirty="0">
                <a:solidFill>
                  <a:schemeClr val="tx1"/>
                </a:solidFill>
              </a:rPr>
              <a:t>http</a:t>
            </a:r>
            <a:r>
              <a:rPr lang="en-US" sz="1800" b="1" dirty="0" smtClean="0">
                <a:solidFill>
                  <a:schemeClr val="tx1"/>
                </a:solidFill>
              </a:rPr>
              <a:t>://</a:t>
            </a:r>
            <a:r>
              <a:rPr lang="en-US" sz="1800" dirty="0" smtClean="0">
                <a:solidFill>
                  <a:schemeClr val="tx1"/>
                </a:solidFill>
              </a:rPr>
              <a:t>.  An example namespace is </a:t>
            </a:r>
            <a:r>
              <a:rPr lang="en-US" sz="1800" b="1" dirty="0" smtClean="0">
                <a:solidFill>
                  <a:schemeClr val="tx1"/>
                </a:solidFill>
              </a:rPr>
              <a:t>sys-</a:t>
            </a:r>
            <a:r>
              <a:rPr lang="en-US" sz="1800" b="1" dirty="0" err="1" smtClean="0">
                <a:solidFill>
                  <a:schemeClr val="tx1"/>
                </a:solidFill>
              </a:rPr>
              <a:t>bio.org</a:t>
            </a:r>
            <a:r>
              <a:rPr lang="en-US" sz="1800" dirty="0" smtClean="0">
                <a:solidFill>
                  <a:schemeClr val="tx1"/>
                </a:solidFill>
              </a:rPr>
              <a:t>.  And an example identifier might be</a:t>
            </a:r>
            <a:r>
              <a:rPr lang="en-US" sz="1800" dirty="0">
                <a:solidFill>
                  <a:schemeClr val="tx1"/>
                </a:solidFill>
                <a:latin typeface="Roboto" charset="0"/>
              </a:rPr>
              <a:t> </a:t>
            </a:r>
            <a:r>
              <a:rPr lang="en-US" sz="1800" b="1" dirty="0" err="1">
                <a:solidFill>
                  <a:schemeClr val="tx1"/>
                </a:solidFill>
              </a:rPr>
              <a:t>my_design</a:t>
            </a:r>
            <a:r>
              <a:rPr lang="en-US" sz="1800" dirty="0" smtClean="0">
                <a:solidFill>
                  <a:schemeClr val="tx1"/>
                </a:solidFill>
                <a:latin typeface="Roboto" charset="0"/>
              </a:rPr>
              <a:t>.  </a:t>
            </a:r>
          </a:p>
          <a:p>
            <a:endParaRPr lang="en-US" sz="1800" dirty="0">
              <a:solidFill>
                <a:schemeClr val="tx1"/>
              </a:solidFill>
              <a:latin typeface="Roboto" charset="0"/>
            </a:endParaRPr>
          </a:p>
          <a:p>
            <a:r>
              <a:rPr lang="en-US" sz="1800" dirty="0" smtClean="0">
                <a:solidFill>
                  <a:schemeClr val="tx1"/>
                </a:solidFill>
                <a:latin typeface="Roboto" charset="0"/>
              </a:rPr>
              <a:t>Thus, the complete URI is </a:t>
            </a:r>
            <a:r>
              <a:rPr lang="en-US" sz="1800" b="1" dirty="0" smtClean="0">
                <a:solidFill>
                  <a:schemeClr val="tx1"/>
                </a:solidFill>
                <a:latin typeface="Roboto" charset="0"/>
              </a:rPr>
              <a:t>http://sys-</a:t>
            </a:r>
            <a:r>
              <a:rPr lang="en-US" sz="1800" b="1" dirty="0" err="1" smtClean="0">
                <a:solidFill>
                  <a:schemeClr val="tx1"/>
                </a:solidFill>
                <a:latin typeface="Roboto" charset="0"/>
              </a:rPr>
              <a:t>bio.org</a:t>
            </a:r>
            <a:r>
              <a:rPr lang="en-US" sz="1800" b="1" dirty="0" smtClean="0">
                <a:solidFill>
                  <a:schemeClr val="tx1"/>
                </a:solidFill>
                <a:latin typeface="Roboto" charset="0"/>
              </a:rPr>
              <a:t>/</a:t>
            </a:r>
            <a:r>
              <a:rPr lang="en-US" sz="1800" b="1" dirty="0" err="1" smtClean="0">
                <a:solidFill>
                  <a:schemeClr val="tx1"/>
                </a:solidFill>
                <a:latin typeface="Roboto" charset="0"/>
              </a:rPr>
              <a:t>my_design</a:t>
            </a:r>
            <a:endParaRPr lang="en-US" sz="1800" b="1" dirty="0" smtClean="0">
              <a:solidFill>
                <a:schemeClr val="tx1"/>
              </a:solidFill>
              <a:latin typeface="Roboto" charset="0"/>
            </a:endParaRPr>
          </a:p>
          <a:p>
            <a:endParaRPr lang="en-US" sz="1800" b="1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9096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Roboto" charset="0"/>
              </a:rPr>
              <a:t>SBOL-Compliant Mode Simplifies URI Generation</a:t>
            </a:r>
            <a:endParaRPr lang="en-US" dirty="0">
              <a:latin typeface="Roboto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89279" y="1215077"/>
            <a:ext cx="7409899" cy="32470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endParaRPr lang="en-US" sz="1800" dirty="0" smtClean="0">
              <a:latin typeface="Roboto" charset="0"/>
            </a:endParaRPr>
          </a:p>
          <a:p>
            <a:pPr marL="608012" lvl="2" indent="-285750">
              <a:spcAft>
                <a:spcPts val="600"/>
              </a:spcAft>
              <a:buFont typeface="Courier New" charset="0"/>
              <a:buChar char="o"/>
            </a:pPr>
            <a:r>
              <a:rPr lang="en-US" sz="1800" dirty="0" smtClean="0">
                <a:latin typeface="Roboto" charset="0"/>
              </a:rPr>
              <a:t>Automates and simplifies URI construction.  </a:t>
            </a:r>
          </a:p>
          <a:p>
            <a:pPr marL="608012" indent="-285750">
              <a:spcAft>
                <a:spcPts val="600"/>
              </a:spcAft>
              <a:buFont typeface="Courier New" charset="0"/>
              <a:buChar char="o"/>
            </a:pPr>
            <a:r>
              <a:rPr lang="en-US" sz="1800" dirty="0" smtClean="0">
                <a:latin typeface="Roboto" charset="0"/>
              </a:rPr>
              <a:t>Only top level objects (</a:t>
            </a:r>
            <a:r>
              <a:rPr lang="en-US" sz="1800" dirty="0" err="1" smtClean="0">
                <a:latin typeface="Roboto" charset="0"/>
              </a:rPr>
              <a:t>eg</a:t>
            </a:r>
            <a:r>
              <a:rPr lang="en-US" sz="1800" dirty="0" smtClean="0">
                <a:latin typeface="Roboto" charset="0"/>
              </a:rPr>
              <a:t>, </a:t>
            </a:r>
            <a:r>
              <a:rPr lang="en-US" sz="1800" dirty="0" err="1" smtClean="0">
                <a:latin typeface="Roboto" charset="0"/>
              </a:rPr>
              <a:t>ComponentDefinition</a:t>
            </a:r>
            <a:r>
              <a:rPr lang="en-US" sz="1800" dirty="0" smtClean="0">
                <a:latin typeface="Roboto" charset="0"/>
              </a:rPr>
              <a:t>, </a:t>
            </a:r>
            <a:r>
              <a:rPr lang="en-US" sz="1800" dirty="0" err="1" smtClean="0">
                <a:latin typeface="Roboto" charset="0"/>
              </a:rPr>
              <a:t>ModuleDefinition</a:t>
            </a:r>
            <a:r>
              <a:rPr lang="en-US" sz="1800" dirty="0" smtClean="0">
                <a:latin typeface="Roboto" charset="0"/>
              </a:rPr>
              <a:t>) use constructors; all other objects are constructed using create() methods.  </a:t>
            </a:r>
          </a:p>
          <a:p>
            <a:pPr marL="608012" indent="-285750">
              <a:spcAft>
                <a:spcPts val="600"/>
              </a:spcAft>
              <a:buFont typeface="Courier New" charset="0"/>
              <a:buChar char="o"/>
            </a:pPr>
            <a:r>
              <a:rPr lang="en-US" sz="1800" dirty="0" smtClean="0">
                <a:latin typeface="Roboto" charset="0"/>
              </a:rPr>
              <a:t>Object creation and manipulation is closely tied to an SBOL Document.  Implicitly assumes that data exchange is primary motivation for using the Data Model</a:t>
            </a:r>
          </a:p>
          <a:p>
            <a:pPr marL="608012" indent="-285750">
              <a:spcAft>
                <a:spcPts val="600"/>
              </a:spcAft>
              <a:buFont typeface="Courier New" charset="0"/>
              <a:buChar char="o"/>
            </a:pPr>
            <a:r>
              <a:rPr lang="en-US" sz="1800" b="1" dirty="0" smtClean="0">
                <a:latin typeface="Roboto" charset="0"/>
              </a:rPr>
              <a:t>SBOL-compliance is enabled in </a:t>
            </a:r>
            <a:r>
              <a:rPr lang="en-US" sz="1800" b="1" dirty="0" err="1" smtClean="0">
                <a:latin typeface="Roboto" charset="0"/>
              </a:rPr>
              <a:t>libSBOL</a:t>
            </a:r>
            <a:r>
              <a:rPr lang="en-US" sz="1800" b="1" dirty="0" smtClean="0">
                <a:latin typeface="Roboto" charset="0"/>
              </a:rPr>
              <a:t> by default</a:t>
            </a:r>
            <a:endParaRPr lang="en-US" sz="1800" b="1" dirty="0">
              <a:latin typeface="Roboto" charset="0"/>
            </a:endParaRPr>
          </a:p>
          <a:p>
            <a:pPr>
              <a:spcAft>
                <a:spcPts val="600"/>
              </a:spcAft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088293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31485" t="47950" r="46800"/>
          <a:stretch/>
        </p:blipFill>
        <p:spPr>
          <a:xfrm>
            <a:off x="7013658" y="3682720"/>
            <a:ext cx="1930400" cy="132207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 smtClean="0">
                <a:latin typeface="Roboto" charset="0"/>
              </a:rPr>
              <a:t>LibSBOL</a:t>
            </a:r>
            <a:r>
              <a:rPr lang="en-US" dirty="0" smtClean="0">
                <a:latin typeface="Roboto" charset="0"/>
              </a:rPr>
              <a:t> Also Supports a More “Open-world” Approach to Object Creation</a:t>
            </a:r>
            <a:endParaRPr lang="en-US" dirty="0">
              <a:latin typeface="Roboto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55657" y="1296767"/>
            <a:ext cx="7823201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endParaRPr lang="en-US" sz="1800" dirty="0" smtClean="0">
              <a:latin typeface="Roboto" charset="0"/>
            </a:endParaRPr>
          </a:p>
          <a:p>
            <a:pPr marL="647700" lvl="2" indent="-285750">
              <a:spcAft>
                <a:spcPts val="600"/>
              </a:spcAft>
              <a:buFont typeface="Courier New" charset="0"/>
              <a:buChar char="o"/>
            </a:pPr>
            <a:r>
              <a:rPr lang="en-US" sz="1800" dirty="0" smtClean="0">
                <a:latin typeface="Roboto" charset="0"/>
              </a:rPr>
              <a:t>Few </a:t>
            </a:r>
            <a:r>
              <a:rPr lang="en-US" sz="1800" dirty="0">
                <a:latin typeface="Roboto" charset="0"/>
              </a:rPr>
              <a:t>restrictions placed on URIs.  </a:t>
            </a:r>
            <a:endParaRPr lang="en-US" sz="1800" dirty="0" smtClean="0">
              <a:latin typeface="Roboto" charset="0"/>
            </a:endParaRPr>
          </a:p>
          <a:p>
            <a:pPr marL="647700" lvl="2" indent="-285750">
              <a:spcAft>
                <a:spcPts val="600"/>
              </a:spcAft>
              <a:buFont typeface="Courier New" charset="0"/>
              <a:buChar char="o"/>
            </a:pPr>
            <a:r>
              <a:rPr lang="en-US" sz="1800" dirty="0" smtClean="0">
                <a:latin typeface="Roboto" charset="0"/>
              </a:rPr>
              <a:t>Constructors </a:t>
            </a:r>
            <a:r>
              <a:rPr lang="en-US" sz="1800" dirty="0">
                <a:latin typeface="Roboto" charset="0"/>
              </a:rPr>
              <a:t>are primary means of creating objects.  </a:t>
            </a:r>
            <a:endParaRPr lang="en-US" sz="1800" dirty="0" smtClean="0">
              <a:latin typeface="Roboto" charset="0"/>
            </a:endParaRPr>
          </a:p>
          <a:p>
            <a:pPr marL="647700" lvl="2" indent="-285750">
              <a:spcAft>
                <a:spcPts val="600"/>
              </a:spcAft>
              <a:buFont typeface="Courier New" charset="0"/>
              <a:buChar char="o"/>
            </a:pPr>
            <a:r>
              <a:rPr lang="en-US" sz="1800" dirty="0" smtClean="0">
                <a:latin typeface="Roboto" charset="0"/>
              </a:rPr>
              <a:t>Objects </a:t>
            </a:r>
            <a:r>
              <a:rPr lang="en-US" sz="1800" dirty="0">
                <a:latin typeface="Roboto" charset="0"/>
              </a:rPr>
              <a:t>can be manipulated </a:t>
            </a:r>
            <a:r>
              <a:rPr lang="en-US" sz="1800" dirty="0" smtClean="0">
                <a:latin typeface="Roboto" charset="0"/>
              </a:rPr>
              <a:t>independent from an SBOL Document.</a:t>
            </a:r>
          </a:p>
          <a:p>
            <a:pPr marL="647700" lvl="2" indent="-285750">
              <a:spcAft>
                <a:spcPts val="600"/>
              </a:spcAft>
              <a:buFont typeface="Courier New" charset="0"/>
              <a:buChar char="o"/>
            </a:pPr>
            <a:r>
              <a:rPr lang="en-US" sz="1800" dirty="0" smtClean="0">
                <a:latin typeface="Roboto" charset="0"/>
              </a:rPr>
              <a:t>Emphasizes </a:t>
            </a:r>
            <a:r>
              <a:rPr lang="en-US" sz="1800" dirty="0">
                <a:latin typeface="Roboto" charset="0"/>
              </a:rPr>
              <a:t>other uses of Data Model for knowledge representation and computational biology</a:t>
            </a:r>
            <a:r>
              <a:rPr lang="en-US" sz="1800" dirty="0" smtClean="0">
                <a:latin typeface="Roboto" charset="0"/>
              </a:rPr>
              <a:t>. See my upcoming talk </a:t>
            </a:r>
            <a:r>
              <a:rPr lang="en-US" sz="1800" i="1" dirty="0" smtClean="0">
                <a:latin typeface="Roboto" charset="0"/>
              </a:rPr>
              <a:t>Version and Variant Control for Synthetic Biology</a:t>
            </a:r>
            <a:r>
              <a:rPr lang="en-US" sz="1800" dirty="0" smtClean="0">
                <a:latin typeface="Roboto" charset="0"/>
              </a:rPr>
              <a:t> at COMBINE 2016</a:t>
            </a:r>
          </a:p>
          <a:p>
            <a:pPr marL="647700" lvl="2" indent="-285750">
              <a:spcAft>
                <a:spcPts val="600"/>
              </a:spcAft>
              <a:buFont typeface="Courier New" charset="0"/>
              <a:buChar char="o"/>
            </a:pPr>
            <a:r>
              <a:rPr lang="en-US" sz="1800" b="1" dirty="0" smtClean="0">
                <a:latin typeface="Roboto" charset="0"/>
              </a:rPr>
              <a:t>For today’s tutorial, open-world approach should be avoided</a:t>
            </a:r>
            <a:r>
              <a:rPr lang="en-US" sz="1800" dirty="0" smtClean="0">
                <a:latin typeface="Roboto" charset="0"/>
              </a:rPr>
              <a:t>!</a:t>
            </a:r>
            <a:endParaRPr lang="en-US" sz="1800" dirty="0">
              <a:latin typeface="Roboto" charset="0"/>
            </a:endParaRPr>
          </a:p>
          <a:p>
            <a:pPr>
              <a:spcAft>
                <a:spcPts val="600"/>
              </a:spcAft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799345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An Example Constructor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311700" y="2060178"/>
            <a:ext cx="9645100" cy="13542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sz="1800" dirty="0" err="1">
                <a:latin typeface="Courier New" charset="0"/>
              </a:rPr>
              <a:t>setHomespace</a:t>
            </a:r>
            <a:r>
              <a:rPr lang="en-US" sz="1800" dirty="0">
                <a:latin typeface="Courier New" charset="0"/>
              </a:rPr>
              <a:t>(</a:t>
            </a:r>
            <a:r>
              <a:rPr lang="en-US" sz="1800" dirty="0">
                <a:solidFill>
                  <a:srgbClr val="002080"/>
                </a:solidFill>
                <a:latin typeface="Courier New" charset="0"/>
              </a:rPr>
              <a:t>"http://sys-</a:t>
            </a:r>
            <a:r>
              <a:rPr lang="en-US" sz="1800" dirty="0" err="1">
                <a:solidFill>
                  <a:srgbClr val="002080"/>
                </a:solidFill>
                <a:latin typeface="Courier New" charset="0"/>
              </a:rPr>
              <a:t>bio.org</a:t>
            </a:r>
            <a:r>
              <a:rPr lang="en-US" sz="1800" dirty="0">
                <a:solidFill>
                  <a:srgbClr val="002080"/>
                </a:solidFill>
                <a:latin typeface="Courier New" charset="0"/>
              </a:rPr>
              <a:t>"</a:t>
            </a:r>
            <a:r>
              <a:rPr lang="en-US" sz="1800" dirty="0">
                <a:latin typeface="Courier New" charset="0"/>
              </a:rPr>
              <a:t>);</a:t>
            </a:r>
          </a:p>
          <a:p>
            <a:pPr marL="19050"/>
            <a:r>
              <a:rPr lang="en-US" sz="1800" dirty="0" err="1">
                <a:latin typeface="Courier New" charset="0"/>
              </a:rPr>
              <a:t>ComponentDefinition</a:t>
            </a:r>
            <a:r>
              <a:rPr lang="en-US" sz="1800" dirty="0">
                <a:latin typeface="Courier New" charset="0"/>
              </a:rPr>
              <a:t>&amp; </a:t>
            </a:r>
            <a:r>
              <a:rPr lang="en-US" sz="1800" dirty="0" err="1">
                <a:latin typeface="Courier New" charset="0"/>
              </a:rPr>
              <a:t>TargetPromoter</a:t>
            </a:r>
            <a:r>
              <a:rPr lang="en-US" sz="1800" dirty="0">
                <a:latin typeface="Courier New" charset="0"/>
              </a:rPr>
              <a:t> = *</a:t>
            </a:r>
            <a:r>
              <a:rPr lang="en-US" sz="1800" dirty="0">
                <a:solidFill>
                  <a:srgbClr val="008000"/>
                </a:solidFill>
                <a:latin typeface="Courier New" charset="0"/>
              </a:rPr>
              <a:t>new</a:t>
            </a:r>
            <a:r>
              <a:rPr lang="en-US" sz="1800" dirty="0">
                <a:latin typeface="Courier New" charset="0"/>
              </a:rPr>
              <a:t> </a:t>
            </a:r>
            <a:r>
              <a:rPr lang="en-US" sz="1800" dirty="0" err="1" smtClean="0">
                <a:latin typeface="Courier New" charset="0"/>
              </a:rPr>
              <a:t>ComponentDefinition</a:t>
            </a:r>
            <a:r>
              <a:rPr lang="en-US" sz="1800" dirty="0" smtClean="0">
                <a:latin typeface="Courier New" charset="0"/>
              </a:rPr>
              <a:t>    </a:t>
            </a:r>
          </a:p>
          <a:p>
            <a:pPr marL="19050">
              <a:spcAft>
                <a:spcPts val="600"/>
              </a:spcAft>
            </a:pPr>
            <a:r>
              <a:rPr lang="en-US" sz="1800" dirty="0">
                <a:latin typeface="Courier New" charset="0"/>
              </a:rPr>
              <a:t> </a:t>
            </a:r>
            <a:r>
              <a:rPr lang="en-US" sz="1800" dirty="0" smtClean="0">
                <a:latin typeface="Courier New" charset="0"/>
              </a:rPr>
              <a:t>  (</a:t>
            </a:r>
            <a:r>
              <a:rPr lang="en-US" sz="1800" dirty="0" smtClean="0">
                <a:solidFill>
                  <a:srgbClr val="002080"/>
                </a:solidFill>
                <a:latin typeface="Courier New" charset="0"/>
              </a:rPr>
              <a:t>"</a:t>
            </a:r>
            <a:r>
              <a:rPr lang="en-US" sz="1800" dirty="0" err="1">
                <a:solidFill>
                  <a:srgbClr val="002080"/>
                </a:solidFill>
                <a:latin typeface="Courier New" charset="0"/>
              </a:rPr>
              <a:t>TargetPromoter</a:t>
            </a:r>
            <a:r>
              <a:rPr lang="en-US" sz="1800" dirty="0" smtClean="0">
                <a:solidFill>
                  <a:srgbClr val="002080"/>
                </a:solidFill>
                <a:latin typeface="Courier New" charset="0"/>
              </a:rPr>
              <a:t>"</a:t>
            </a:r>
            <a:r>
              <a:rPr lang="en-US" sz="1800" dirty="0" smtClean="0">
                <a:latin typeface="Courier New" charset="0"/>
              </a:rPr>
              <a:t>, </a:t>
            </a:r>
            <a:r>
              <a:rPr lang="en-US" sz="1800" dirty="0" smtClean="0">
                <a:solidFill>
                  <a:srgbClr val="4665A2"/>
                </a:solidFill>
                <a:latin typeface="Courier New" charset="0"/>
                <a:hlinkClick r:id="rId3"/>
              </a:rPr>
              <a:t>BIOPAX_DNA</a:t>
            </a:r>
            <a:r>
              <a:rPr lang="en-US" sz="1800" dirty="0" smtClean="0">
                <a:latin typeface="Courier New" charset="0"/>
              </a:rPr>
              <a:t>);</a:t>
            </a:r>
            <a:endParaRPr lang="en-US" sz="1800" dirty="0">
              <a:latin typeface="Courier New" charset="0"/>
            </a:endParaRPr>
          </a:p>
          <a:p>
            <a:pPr>
              <a:spcAft>
                <a:spcPts val="600"/>
              </a:spcAft>
            </a:pPr>
            <a:r>
              <a:rPr lang="en-US" sz="1800" dirty="0" err="1">
                <a:latin typeface="Courier New" charset="0"/>
              </a:rPr>
              <a:t>TargetPromoter.roles.set</a:t>
            </a:r>
            <a:r>
              <a:rPr lang="en-US" sz="1800" dirty="0">
                <a:latin typeface="Courier New" charset="0"/>
              </a:rPr>
              <a:t>(SO_PROMOTER)</a:t>
            </a: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2052320" y="1503680"/>
            <a:ext cx="765450" cy="556498"/>
          </a:xfrm>
          <a:prstGeom prst="straightConnector1">
            <a:avLst/>
          </a:prstGeom>
          <a:ln w="38100">
            <a:solidFill>
              <a:srgbClr val="CC00CC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11700" y="1138793"/>
            <a:ext cx="46089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/>
              <a:t>Sets default namespace for </a:t>
            </a:r>
            <a:r>
              <a:rPr lang="en-US" sz="1800" smtClean="0"/>
              <a:t>URI generation</a:t>
            </a:r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425719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An Example Constructor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311700" y="2060178"/>
            <a:ext cx="9645100" cy="13542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sz="1800" dirty="0" err="1">
                <a:latin typeface="Courier New" charset="0"/>
              </a:rPr>
              <a:t>setHomespace</a:t>
            </a:r>
            <a:r>
              <a:rPr lang="en-US" sz="1800" dirty="0">
                <a:latin typeface="Courier New" charset="0"/>
              </a:rPr>
              <a:t>(</a:t>
            </a:r>
            <a:r>
              <a:rPr lang="en-US" sz="1800" dirty="0">
                <a:solidFill>
                  <a:srgbClr val="002080"/>
                </a:solidFill>
                <a:latin typeface="Courier New" charset="0"/>
              </a:rPr>
              <a:t>"http://sys-</a:t>
            </a:r>
            <a:r>
              <a:rPr lang="en-US" sz="1800" dirty="0" err="1">
                <a:solidFill>
                  <a:srgbClr val="002080"/>
                </a:solidFill>
                <a:latin typeface="Courier New" charset="0"/>
              </a:rPr>
              <a:t>bio.org</a:t>
            </a:r>
            <a:r>
              <a:rPr lang="en-US" sz="1800" dirty="0">
                <a:solidFill>
                  <a:srgbClr val="002080"/>
                </a:solidFill>
                <a:latin typeface="Courier New" charset="0"/>
              </a:rPr>
              <a:t>"</a:t>
            </a:r>
            <a:r>
              <a:rPr lang="en-US" sz="1800" dirty="0">
                <a:latin typeface="Courier New" charset="0"/>
              </a:rPr>
              <a:t>);</a:t>
            </a:r>
          </a:p>
          <a:p>
            <a:pPr marL="19050"/>
            <a:r>
              <a:rPr lang="en-US" sz="1800" dirty="0" err="1">
                <a:latin typeface="Courier New" charset="0"/>
              </a:rPr>
              <a:t>ComponentDefinition</a:t>
            </a:r>
            <a:r>
              <a:rPr lang="en-US" sz="1800" dirty="0">
                <a:latin typeface="Courier New" charset="0"/>
              </a:rPr>
              <a:t>&amp; </a:t>
            </a:r>
            <a:r>
              <a:rPr lang="en-US" sz="1800" dirty="0" err="1">
                <a:latin typeface="Courier New" charset="0"/>
              </a:rPr>
              <a:t>TargetPromoter</a:t>
            </a:r>
            <a:r>
              <a:rPr lang="en-US" sz="1800" dirty="0">
                <a:latin typeface="Courier New" charset="0"/>
              </a:rPr>
              <a:t> = *</a:t>
            </a:r>
            <a:r>
              <a:rPr lang="en-US" sz="1800" dirty="0">
                <a:solidFill>
                  <a:srgbClr val="008000"/>
                </a:solidFill>
                <a:latin typeface="Courier New" charset="0"/>
              </a:rPr>
              <a:t>new</a:t>
            </a:r>
            <a:r>
              <a:rPr lang="en-US" sz="1800" dirty="0">
                <a:latin typeface="Courier New" charset="0"/>
              </a:rPr>
              <a:t> </a:t>
            </a:r>
            <a:r>
              <a:rPr lang="en-US" sz="1800" dirty="0" err="1" smtClean="0">
                <a:latin typeface="Courier New" charset="0"/>
              </a:rPr>
              <a:t>ComponentDefinition</a:t>
            </a:r>
            <a:r>
              <a:rPr lang="en-US" sz="1800" dirty="0" smtClean="0">
                <a:latin typeface="Courier New" charset="0"/>
              </a:rPr>
              <a:t>    </a:t>
            </a:r>
          </a:p>
          <a:p>
            <a:pPr marL="19050">
              <a:spcAft>
                <a:spcPts val="600"/>
              </a:spcAft>
            </a:pPr>
            <a:r>
              <a:rPr lang="en-US" sz="1800" dirty="0">
                <a:latin typeface="Courier New" charset="0"/>
              </a:rPr>
              <a:t> </a:t>
            </a:r>
            <a:r>
              <a:rPr lang="en-US" sz="1800" dirty="0" smtClean="0">
                <a:latin typeface="Courier New" charset="0"/>
              </a:rPr>
              <a:t>  (</a:t>
            </a:r>
            <a:r>
              <a:rPr lang="en-US" sz="1800" dirty="0" smtClean="0">
                <a:solidFill>
                  <a:srgbClr val="002080"/>
                </a:solidFill>
                <a:latin typeface="Courier New" charset="0"/>
              </a:rPr>
              <a:t>"</a:t>
            </a:r>
            <a:r>
              <a:rPr lang="en-US" sz="1800" dirty="0" err="1">
                <a:solidFill>
                  <a:srgbClr val="002080"/>
                </a:solidFill>
                <a:latin typeface="Courier New" charset="0"/>
              </a:rPr>
              <a:t>TargetPromoter</a:t>
            </a:r>
            <a:r>
              <a:rPr lang="en-US" sz="1800" dirty="0" smtClean="0">
                <a:solidFill>
                  <a:srgbClr val="002080"/>
                </a:solidFill>
                <a:latin typeface="Courier New" charset="0"/>
              </a:rPr>
              <a:t>"</a:t>
            </a:r>
            <a:r>
              <a:rPr lang="en-US" sz="1800" dirty="0" smtClean="0">
                <a:latin typeface="Courier New" charset="0"/>
              </a:rPr>
              <a:t>, </a:t>
            </a:r>
            <a:r>
              <a:rPr lang="en-US" sz="1800" dirty="0" smtClean="0">
                <a:solidFill>
                  <a:srgbClr val="4665A2"/>
                </a:solidFill>
                <a:latin typeface="Courier New" charset="0"/>
                <a:hlinkClick r:id="rId3"/>
              </a:rPr>
              <a:t>BIOPAX_DNA</a:t>
            </a:r>
            <a:r>
              <a:rPr lang="en-US" sz="1800" dirty="0" smtClean="0">
                <a:solidFill>
                  <a:srgbClr val="4665A2"/>
                </a:solidFill>
                <a:latin typeface="Courier New" charset="0"/>
              </a:rPr>
              <a:t>)</a:t>
            </a:r>
            <a:endParaRPr lang="en-US" sz="1800" dirty="0">
              <a:latin typeface="Courier New" charset="0"/>
            </a:endParaRPr>
          </a:p>
          <a:p>
            <a:pPr>
              <a:spcAft>
                <a:spcPts val="600"/>
              </a:spcAft>
            </a:pPr>
            <a:r>
              <a:rPr lang="en-US" sz="1800" dirty="0" err="1">
                <a:latin typeface="Courier New" charset="0"/>
              </a:rPr>
              <a:t>TargetPromoter.roles.set</a:t>
            </a:r>
            <a:r>
              <a:rPr lang="en-US" sz="1800" dirty="0">
                <a:latin typeface="Courier New" charset="0"/>
              </a:rPr>
              <a:t>(SO_PROMOTER)</a:t>
            </a:r>
          </a:p>
        </p:txBody>
      </p:sp>
      <p:cxnSp>
        <p:nvCxnSpPr>
          <p:cNvPr id="4" name="Straight Arrow Connector 3"/>
          <p:cNvCxnSpPr/>
          <p:nvPr/>
        </p:nvCxnSpPr>
        <p:spPr>
          <a:xfrm flipH="1">
            <a:off x="1964330" y="1747520"/>
            <a:ext cx="6710" cy="989766"/>
          </a:xfrm>
          <a:prstGeom prst="straightConnector1">
            <a:avLst/>
          </a:prstGeom>
          <a:ln w="38100">
            <a:solidFill>
              <a:srgbClr val="CC00CC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162560" y="1138414"/>
            <a:ext cx="64299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/>
              <a:t>The identifier for the URI</a:t>
            </a:r>
            <a:r>
              <a:rPr lang="en-US" sz="1800" smtClean="0"/>
              <a:t>.  </a:t>
            </a:r>
          </a:p>
          <a:p>
            <a:r>
              <a:rPr lang="en-US" sz="1800" dirty="0" smtClean="0"/>
              <a:t>In SBOL-compliant mode, this also sets the object’s </a:t>
            </a:r>
            <a:r>
              <a:rPr lang="en-US" sz="1800" dirty="0" err="1" smtClean="0"/>
              <a:t>displayId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690474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An Example Constructor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311700" y="2060178"/>
            <a:ext cx="9645100" cy="13542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sz="1800" dirty="0" err="1">
                <a:latin typeface="Courier New" charset="0"/>
              </a:rPr>
              <a:t>setHomespace</a:t>
            </a:r>
            <a:r>
              <a:rPr lang="en-US" sz="1800" dirty="0">
                <a:latin typeface="Courier New" charset="0"/>
              </a:rPr>
              <a:t>(</a:t>
            </a:r>
            <a:r>
              <a:rPr lang="en-US" sz="1800" dirty="0">
                <a:solidFill>
                  <a:srgbClr val="002080"/>
                </a:solidFill>
                <a:latin typeface="Courier New" charset="0"/>
              </a:rPr>
              <a:t>"http://sys-</a:t>
            </a:r>
            <a:r>
              <a:rPr lang="en-US" sz="1800" dirty="0" err="1">
                <a:solidFill>
                  <a:srgbClr val="002080"/>
                </a:solidFill>
                <a:latin typeface="Courier New" charset="0"/>
              </a:rPr>
              <a:t>bio.org</a:t>
            </a:r>
            <a:r>
              <a:rPr lang="en-US" sz="1800" dirty="0">
                <a:solidFill>
                  <a:srgbClr val="002080"/>
                </a:solidFill>
                <a:latin typeface="Courier New" charset="0"/>
              </a:rPr>
              <a:t>"</a:t>
            </a:r>
            <a:r>
              <a:rPr lang="en-US" sz="1800" dirty="0">
                <a:latin typeface="Courier New" charset="0"/>
              </a:rPr>
              <a:t>);</a:t>
            </a:r>
          </a:p>
          <a:p>
            <a:pPr marL="19050"/>
            <a:r>
              <a:rPr lang="en-US" sz="1800" dirty="0" err="1">
                <a:latin typeface="Courier New" charset="0"/>
              </a:rPr>
              <a:t>ComponentDefinition</a:t>
            </a:r>
            <a:r>
              <a:rPr lang="en-US" sz="1800" dirty="0">
                <a:latin typeface="Courier New" charset="0"/>
              </a:rPr>
              <a:t>&amp; </a:t>
            </a:r>
            <a:r>
              <a:rPr lang="en-US" sz="1800" dirty="0" err="1">
                <a:latin typeface="Courier New" charset="0"/>
              </a:rPr>
              <a:t>TargetPromoter</a:t>
            </a:r>
            <a:r>
              <a:rPr lang="en-US" sz="1800" dirty="0">
                <a:latin typeface="Courier New" charset="0"/>
              </a:rPr>
              <a:t> = *</a:t>
            </a:r>
            <a:r>
              <a:rPr lang="en-US" sz="1800" dirty="0">
                <a:solidFill>
                  <a:srgbClr val="008000"/>
                </a:solidFill>
                <a:latin typeface="Courier New" charset="0"/>
              </a:rPr>
              <a:t>new</a:t>
            </a:r>
            <a:r>
              <a:rPr lang="en-US" sz="1800" dirty="0">
                <a:latin typeface="Courier New" charset="0"/>
              </a:rPr>
              <a:t> </a:t>
            </a:r>
            <a:r>
              <a:rPr lang="en-US" sz="1800" dirty="0" err="1" smtClean="0">
                <a:latin typeface="Courier New" charset="0"/>
              </a:rPr>
              <a:t>ComponentDefinition</a:t>
            </a:r>
            <a:r>
              <a:rPr lang="en-US" sz="1800" dirty="0" smtClean="0">
                <a:latin typeface="Courier New" charset="0"/>
              </a:rPr>
              <a:t>    </a:t>
            </a:r>
          </a:p>
          <a:p>
            <a:pPr marL="19050">
              <a:spcAft>
                <a:spcPts val="600"/>
              </a:spcAft>
            </a:pPr>
            <a:r>
              <a:rPr lang="en-US" sz="1800" dirty="0">
                <a:latin typeface="Courier New" charset="0"/>
              </a:rPr>
              <a:t> </a:t>
            </a:r>
            <a:r>
              <a:rPr lang="en-US" sz="1800" dirty="0" smtClean="0">
                <a:latin typeface="Courier New" charset="0"/>
              </a:rPr>
              <a:t>  (</a:t>
            </a:r>
            <a:r>
              <a:rPr lang="en-US" sz="1800" dirty="0" smtClean="0">
                <a:solidFill>
                  <a:srgbClr val="002080"/>
                </a:solidFill>
                <a:latin typeface="Courier New" charset="0"/>
              </a:rPr>
              <a:t>"</a:t>
            </a:r>
            <a:r>
              <a:rPr lang="en-US" sz="1800" dirty="0" err="1">
                <a:solidFill>
                  <a:srgbClr val="002080"/>
                </a:solidFill>
                <a:latin typeface="Courier New" charset="0"/>
              </a:rPr>
              <a:t>TargetPromoter</a:t>
            </a:r>
            <a:r>
              <a:rPr lang="en-US" sz="1800" dirty="0" smtClean="0">
                <a:solidFill>
                  <a:srgbClr val="002080"/>
                </a:solidFill>
                <a:latin typeface="Courier New" charset="0"/>
              </a:rPr>
              <a:t>"</a:t>
            </a:r>
            <a:r>
              <a:rPr lang="en-US" sz="1800" dirty="0" smtClean="0">
                <a:latin typeface="Courier New" charset="0"/>
              </a:rPr>
              <a:t>, </a:t>
            </a:r>
            <a:r>
              <a:rPr lang="en-US" sz="1800" dirty="0" smtClean="0">
                <a:solidFill>
                  <a:srgbClr val="4665A2"/>
                </a:solidFill>
                <a:latin typeface="Courier New" charset="0"/>
                <a:hlinkClick r:id="rId3"/>
              </a:rPr>
              <a:t>BIOPAX_DNA</a:t>
            </a:r>
            <a:r>
              <a:rPr lang="en-US" sz="1800" dirty="0" smtClean="0">
                <a:latin typeface="Courier New" charset="0"/>
              </a:rPr>
              <a:t>);</a:t>
            </a:r>
            <a:endParaRPr lang="en-US" sz="1800" dirty="0">
              <a:latin typeface="Courier New" charset="0"/>
            </a:endParaRPr>
          </a:p>
          <a:p>
            <a:pPr>
              <a:spcAft>
                <a:spcPts val="600"/>
              </a:spcAft>
            </a:pPr>
            <a:r>
              <a:rPr lang="en-US" sz="1800" dirty="0" err="1">
                <a:latin typeface="Courier New" charset="0"/>
              </a:rPr>
              <a:t>TargetPromoter.roles.set</a:t>
            </a:r>
            <a:r>
              <a:rPr lang="en-US" sz="1800" dirty="0">
                <a:latin typeface="Courier New" charset="0"/>
              </a:rPr>
              <a:t>(SO_PROMOTER)</a:t>
            </a:r>
          </a:p>
        </p:txBody>
      </p:sp>
      <p:cxnSp>
        <p:nvCxnSpPr>
          <p:cNvPr id="4" name="Straight Arrow Connector 3"/>
          <p:cNvCxnSpPr/>
          <p:nvPr/>
        </p:nvCxnSpPr>
        <p:spPr>
          <a:xfrm flipH="1">
            <a:off x="4179210" y="1747520"/>
            <a:ext cx="6710" cy="989766"/>
          </a:xfrm>
          <a:prstGeom prst="straightConnector1">
            <a:avLst/>
          </a:prstGeom>
          <a:ln w="38100">
            <a:solidFill>
              <a:srgbClr val="CC00CC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311700" y="1197956"/>
            <a:ext cx="76867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/>
              <a:t>After the identifier, comes 0 or more required fields.  For </a:t>
            </a:r>
            <a:r>
              <a:rPr lang="en-US" sz="1800" dirty="0" err="1" smtClean="0"/>
              <a:t>ComponentDef’s</a:t>
            </a:r>
            <a:endParaRPr lang="en-US" sz="1800" dirty="0" smtClean="0"/>
          </a:p>
          <a:p>
            <a:r>
              <a:rPr lang="en-US" sz="1800" dirty="0" smtClean="0"/>
              <a:t>molecular type is required</a:t>
            </a:r>
          </a:p>
        </p:txBody>
      </p:sp>
    </p:spTree>
    <p:extLst>
      <p:ext uri="{BB962C8B-B14F-4D97-AF65-F5344CB8AC3E}">
        <p14:creationId xmlns:p14="http://schemas.microsoft.com/office/powerpoint/2010/main" val="664056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An Example Constructor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311700" y="2060178"/>
            <a:ext cx="9645100" cy="13542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sz="1800" dirty="0" err="1">
                <a:latin typeface="Courier New" charset="0"/>
              </a:rPr>
              <a:t>setHomespace</a:t>
            </a:r>
            <a:r>
              <a:rPr lang="en-US" sz="1800" dirty="0">
                <a:latin typeface="Courier New" charset="0"/>
              </a:rPr>
              <a:t>(</a:t>
            </a:r>
            <a:r>
              <a:rPr lang="en-US" sz="1800" dirty="0">
                <a:solidFill>
                  <a:srgbClr val="002080"/>
                </a:solidFill>
                <a:latin typeface="Courier New" charset="0"/>
              </a:rPr>
              <a:t>"http://sys-</a:t>
            </a:r>
            <a:r>
              <a:rPr lang="en-US" sz="1800" dirty="0" err="1">
                <a:solidFill>
                  <a:srgbClr val="002080"/>
                </a:solidFill>
                <a:latin typeface="Courier New" charset="0"/>
              </a:rPr>
              <a:t>bio.org</a:t>
            </a:r>
            <a:r>
              <a:rPr lang="en-US" sz="1800" dirty="0">
                <a:solidFill>
                  <a:srgbClr val="002080"/>
                </a:solidFill>
                <a:latin typeface="Courier New" charset="0"/>
              </a:rPr>
              <a:t>"</a:t>
            </a:r>
            <a:r>
              <a:rPr lang="en-US" sz="1800" dirty="0">
                <a:latin typeface="Courier New" charset="0"/>
              </a:rPr>
              <a:t>);</a:t>
            </a:r>
          </a:p>
          <a:p>
            <a:pPr marL="19050"/>
            <a:r>
              <a:rPr lang="en-US" sz="1800" dirty="0" err="1">
                <a:latin typeface="Courier New" charset="0"/>
              </a:rPr>
              <a:t>ComponentDefinition</a:t>
            </a:r>
            <a:r>
              <a:rPr lang="en-US" sz="1800" dirty="0">
                <a:latin typeface="Courier New" charset="0"/>
              </a:rPr>
              <a:t>&amp; </a:t>
            </a:r>
            <a:r>
              <a:rPr lang="en-US" sz="1800" dirty="0" err="1">
                <a:latin typeface="Courier New" charset="0"/>
              </a:rPr>
              <a:t>TargetPromoter</a:t>
            </a:r>
            <a:r>
              <a:rPr lang="en-US" sz="1800" dirty="0">
                <a:latin typeface="Courier New" charset="0"/>
              </a:rPr>
              <a:t> = *</a:t>
            </a:r>
            <a:r>
              <a:rPr lang="en-US" sz="1800" dirty="0">
                <a:solidFill>
                  <a:srgbClr val="008000"/>
                </a:solidFill>
                <a:latin typeface="Courier New" charset="0"/>
              </a:rPr>
              <a:t>new</a:t>
            </a:r>
            <a:r>
              <a:rPr lang="en-US" sz="1800" dirty="0">
                <a:latin typeface="Courier New" charset="0"/>
              </a:rPr>
              <a:t> </a:t>
            </a:r>
            <a:r>
              <a:rPr lang="en-US" sz="1800" dirty="0" err="1" smtClean="0">
                <a:latin typeface="Courier New" charset="0"/>
              </a:rPr>
              <a:t>ComponentDefinition</a:t>
            </a:r>
            <a:r>
              <a:rPr lang="en-US" sz="1800" dirty="0" smtClean="0">
                <a:latin typeface="Courier New" charset="0"/>
              </a:rPr>
              <a:t>    </a:t>
            </a:r>
          </a:p>
          <a:p>
            <a:pPr marL="19050">
              <a:spcAft>
                <a:spcPts val="600"/>
              </a:spcAft>
            </a:pPr>
            <a:r>
              <a:rPr lang="en-US" sz="1800" dirty="0">
                <a:latin typeface="Courier New" charset="0"/>
              </a:rPr>
              <a:t> </a:t>
            </a:r>
            <a:r>
              <a:rPr lang="en-US" sz="1800" dirty="0" smtClean="0">
                <a:latin typeface="Courier New" charset="0"/>
              </a:rPr>
              <a:t>  (</a:t>
            </a:r>
            <a:r>
              <a:rPr lang="en-US" sz="1800" dirty="0" smtClean="0">
                <a:solidFill>
                  <a:srgbClr val="002080"/>
                </a:solidFill>
                <a:latin typeface="Courier New" charset="0"/>
              </a:rPr>
              <a:t>"</a:t>
            </a:r>
            <a:r>
              <a:rPr lang="en-US" sz="1800" dirty="0" err="1">
                <a:solidFill>
                  <a:srgbClr val="002080"/>
                </a:solidFill>
                <a:latin typeface="Courier New" charset="0"/>
              </a:rPr>
              <a:t>TargetPromoter</a:t>
            </a:r>
            <a:r>
              <a:rPr lang="en-US" sz="1800" dirty="0" smtClean="0">
                <a:solidFill>
                  <a:srgbClr val="002080"/>
                </a:solidFill>
                <a:latin typeface="Courier New" charset="0"/>
              </a:rPr>
              <a:t>"</a:t>
            </a:r>
            <a:r>
              <a:rPr lang="en-US" sz="1800" dirty="0" smtClean="0">
                <a:latin typeface="Courier New" charset="0"/>
              </a:rPr>
              <a:t>, </a:t>
            </a:r>
            <a:r>
              <a:rPr lang="en-US" sz="1800" dirty="0" smtClean="0">
                <a:solidFill>
                  <a:srgbClr val="4665A2"/>
                </a:solidFill>
                <a:latin typeface="Courier New" charset="0"/>
                <a:hlinkClick r:id="rId3"/>
              </a:rPr>
              <a:t>BIOPAX_DNA</a:t>
            </a:r>
            <a:r>
              <a:rPr lang="en-US" sz="1800" dirty="0" smtClean="0">
                <a:latin typeface="Courier New" charset="0"/>
              </a:rPr>
              <a:t>);</a:t>
            </a:r>
            <a:endParaRPr lang="en-US" sz="1800" dirty="0">
              <a:latin typeface="Courier New" charset="0"/>
            </a:endParaRPr>
          </a:p>
          <a:p>
            <a:pPr>
              <a:spcAft>
                <a:spcPts val="600"/>
              </a:spcAft>
            </a:pPr>
            <a:r>
              <a:rPr lang="en-US" sz="1800" dirty="0" err="1">
                <a:latin typeface="Courier New" charset="0"/>
              </a:rPr>
              <a:t>TargetPromoter.roles.set</a:t>
            </a:r>
            <a:r>
              <a:rPr lang="en-US" sz="1800" dirty="0">
                <a:latin typeface="Courier New" charset="0"/>
              </a:rPr>
              <a:t>(SO_PROMOTER)</a:t>
            </a:r>
          </a:p>
        </p:txBody>
      </p:sp>
      <p:cxnSp>
        <p:nvCxnSpPr>
          <p:cNvPr id="4" name="Straight Arrow Connector 3"/>
          <p:cNvCxnSpPr/>
          <p:nvPr/>
        </p:nvCxnSpPr>
        <p:spPr>
          <a:xfrm flipH="1" flipV="1">
            <a:off x="4571999" y="3414395"/>
            <a:ext cx="406401" cy="497266"/>
          </a:xfrm>
          <a:prstGeom prst="straightConnector1">
            <a:avLst/>
          </a:prstGeom>
          <a:ln w="38100">
            <a:solidFill>
              <a:srgbClr val="CC00CC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3214010" y="4084905"/>
            <a:ext cx="544231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smtClean="0"/>
              <a:t>Optional fields are set after construction  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898774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An Example Constructor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311700" y="2060178"/>
            <a:ext cx="9645100" cy="13542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sz="1800" dirty="0" err="1">
                <a:latin typeface="Courier New" charset="0"/>
              </a:rPr>
              <a:t>setHomespace</a:t>
            </a:r>
            <a:r>
              <a:rPr lang="en-US" sz="1800" dirty="0">
                <a:latin typeface="Courier New" charset="0"/>
              </a:rPr>
              <a:t>(</a:t>
            </a:r>
            <a:r>
              <a:rPr lang="en-US" sz="1800" dirty="0">
                <a:solidFill>
                  <a:srgbClr val="002080"/>
                </a:solidFill>
                <a:latin typeface="Courier New" charset="0"/>
              </a:rPr>
              <a:t>"http://sys-</a:t>
            </a:r>
            <a:r>
              <a:rPr lang="en-US" sz="1800" dirty="0" err="1">
                <a:solidFill>
                  <a:srgbClr val="002080"/>
                </a:solidFill>
                <a:latin typeface="Courier New" charset="0"/>
              </a:rPr>
              <a:t>bio.org</a:t>
            </a:r>
            <a:r>
              <a:rPr lang="en-US" sz="1800" dirty="0">
                <a:solidFill>
                  <a:srgbClr val="002080"/>
                </a:solidFill>
                <a:latin typeface="Courier New" charset="0"/>
              </a:rPr>
              <a:t>"</a:t>
            </a:r>
            <a:r>
              <a:rPr lang="en-US" sz="1800" dirty="0">
                <a:latin typeface="Courier New" charset="0"/>
              </a:rPr>
              <a:t>);</a:t>
            </a:r>
          </a:p>
          <a:p>
            <a:pPr marL="19050"/>
            <a:r>
              <a:rPr lang="en-US" sz="1800" dirty="0" err="1">
                <a:latin typeface="Courier New" charset="0"/>
              </a:rPr>
              <a:t>ComponentDefinition</a:t>
            </a:r>
            <a:r>
              <a:rPr lang="en-US" sz="1800" dirty="0">
                <a:latin typeface="Courier New" charset="0"/>
              </a:rPr>
              <a:t>&amp; </a:t>
            </a:r>
            <a:r>
              <a:rPr lang="en-US" sz="1800" dirty="0" err="1">
                <a:latin typeface="Courier New" charset="0"/>
              </a:rPr>
              <a:t>TargetPromoter</a:t>
            </a:r>
            <a:r>
              <a:rPr lang="en-US" sz="1800" dirty="0">
                <a:latin typeface="Courier New" charset="0"/>
              </a:rPr>
              <a:t> = *</a:t>
            </a:r>
            <a:r>
              <a:rPr lang="en-US" sz="1800" dirty="0">
                <a:solidFill>
                  <a:srgbClr val="008000"/>
                </a:solidFill>
                <a:latin typeface="Courier New" charset="0"/>
              </a:rPr>
              <a:t>new</a:t>
            </a:r>
            <a:r>
              <a:rPr lang="en-US" sz="1800" dirty="0">
                <a:latin typeface="Courier New" charset="0"/>
              </a:rPr>
              <a:t> </a:t>
            </a:r>
            <a:r>
              <a:rPr lang="en-US" sz="1800" dirty="0" err="1" smtClean="0">
                <a:latin typeface="Courier New" charset="0"/>
              </a:rPr>
              <a:t>ComponentDefinition</a:t>
            </a:r>
            <a:r>
              <a:rPr lang="en-US" sz="1800" dirty="0" smtClean="0">
                <a:latin typeface="Courier New" charset="0"/>
              </a:rPr>
              <a:t>    </a:t>
            </a:r>
          </a:p>
          <a:p>
            <a:pPr marL="19050">
              <a:spcAft>
                <a:spcPts val="600"/>
              </a:spcAft>
            </a:pPr>
            <a:r>
              <a:rPr lang="en-US" sz="1800" dirty="0">
                <a:latin typeface="Courier New" charset="0"/>
              </a:rPr>
              <a:t> </a:t>
            </a:r>
            <a:r>
              <a:rPr lang="en-US" sz="1800" dirty="0" smtClean="0">
                <a:latin typeface="Courier New" charset="0"/>
              </a:rPr>
              <a:t>  (</a:t>
            </a:r>
            <a:r>
              <a:rPr lang="en-US" sz="1800" dirty="0" smtClean="0">
                <a:solidFill>
                  <a:srgbClr val="002080"/>
                </a:solidFill>
                <a:latin typeface="Courier New" charset="0"/>
              </a:rPr>
              <a:t>"</a:t>
            </a:r>
            <a:r>
              <a:rPr lang="en-US" sz="1800" dirty="0" err="1">
                <a:solidFill>
                  <a:srgbClr val="002080"/>
                </a:solidFill>
                <a:latin typeface="Courier New" charset="0"/>
              </a:rPr>
              <a:t>TargetPromoter</a:t>
            </a:r>
            <a:r>
              <a:rPr lang="en-US" sz="1800" dirty="0" smtClean="0">
                <a:solidFill>
                  <a:srgbClr val="002080"/>
                </a:solidFill>
                <a:latin typeface="Courier New" charset="0"/>
              </a:rPr>
              <a:t>"</a:t>
            </a:r>
            <a:r>
              <a:rPr lang="en-US" sz="1800" dirty="0" smtClean="0">
                <a:latin typeface="Courier New" charset="0"/>
              </a:rPr>
              <a:t>, </a:t>
            </a:r>
            <a:r>
              <a:rPr lang="en-US" sz="1800" dirty="0" smtClean="0">
                <a:solidFill>
                  <a:srgbClr val="4665A2"/>
                </a:solidFill>
                <a:latin typeface="Courier New" charset="0"/>
                <a:hlinkClick r:id="rId3"/>
              </a:rPr>
              <a:t>BIOPAX_DNA</a:t>
            </a:r>
            <a:r>
              <a:rPr lang="en-US" sz="1800" dirty="0" smtClean="0">
                <a:latin typeface="Courier New" charset="0"/>
              </a:rPr>
              <a:t>);</a:t>
            </a:r>
            <a:endParaRPr lang="en-US" sz="1800" dirty="0">
              <a:latin typeface="Courier New" charset="0"/>
            </a:endParaRPr>
          </a:p>
          <a:p>
            <a:pPr>
              <a:spcAft>
                <a:spcPts val="600"/>
              </a:spcAft>
            </a:pPr>
            <a:r>
              <a:rPr lang="en-US" sz="1800" dirty="0" err="1">
                <a:latin typeface="Courier New" charset="0"/>
              </a:rPr>
              <a:t>TargetPromoter.roles.set</a:t>
            </a:r>
            <a:r>
              <a:rPr lang="en-US" sz="1800" dirty="0">
                <a:latin typeface="Courier New" charset="0"/>
              </a:rPr>
              <a:t>(SO_PROMOTER)</a:t>
            </a:r>
          </a:p>
        </p:txBody>
      </p:sp>
      <p:cxnSp>
        <p:nvCxnSpPr>
          <p:cNvPr id="4" name="Straight Arrow Connector 3"/>
          <p:cNvCxnSpPr/>
          <p:nvPr/>
        </p:nvCxnSpPr>
        <p:spPr>
          <a:xfrm flipV="1">
            <a:off x="5933440" y="2737287"/>
            <a:ext cx="1726" cy="888166"/>
          </a:xfrm>
          <a:prstGeom prst="straightConnector1">
            <a:avLst/>
          </a:prstGeom>
          <a:ln w="38100">
            <a:solidFill>
              <a:srgbClr val="CC00CC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1259840" y="3625453"/>
            <a:ext cx="7572459" cy="13542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sz="1800" dirty="0" smtClean="0"/>
              <a:t>Some programmer’s might regard this syntax as bad form.</a:t>
            </a:r>
          </a:p>
          <a:p>
            <a:pPr>
              <a:spcAft>
                <a:spcPts val="600"/>
              </a:spcAft>
            </a:pPr>
            <a:r>
              <a:rPr lang="en-US" sz="1800" dirty="0" smtClean="0"/>
              <a:t>For a justification why I use this syntax</a:t>
            </a:r>
            <a:r>
              <a:rPr lang="en-US" sz="1800" dirty="0"/>
              <a:t>, </a:t>
            </a:r>
            <a:r>
              <a:rPr lang="en-US" sz="1800" dirty="0" smtClean="0"/>
              <a:t>see:  </a:t>
            </a:r>
            <a:r>
              <a:rPr lang="en-US" sz="1800" dirty="0" smtClean="0">
                <a:hlinkClick r:id="rId4"/>
              </a:rPr>
              <a:t>http</a:t>
            </a:r>
            <a:r>
              <a:rPr lang="en-US" sz="1800" dirty="0">
                <a:hlinkClick r:id="rId4"/>
              </a:rPr>
              <a:t>://</a:t>
            </a:r>
            <a:r>
              <a:rPr lang="en-US" sz="1800" dirty="0" smtClean="0">
                <a:hlinkClick r:id="rId4"/>
              </a:rPr>
              <a:t>synbiodex.github.io/libSBOL/getting_started.html#idiomatic_cpp</a:t>
            </a:r>
            <a:endParaRPr lang="en-US" sz="1800" dirty="0" smtClean="0"/>
          </a:p>
          <a:p>
            <a:pPr>
              <a:spcAft>
                <a:spcPts val="600"/>
              </a:spcAft>
            </a:pPr>
            <a:r>
              <a:rPr lang="en-US" sz="1800" dirty="0" smtClean="0"/>
              <a:t>Then send hate-mail to </a:t>
            </a:r>
            <a:r>
              <a:rPr lang="en-US" sz="1800" dirty="0" err="1" smtClean="0"/>
              <a:t>sbol-editors@googlegroups.com</a:t>
            </a:r>
            <a:r>
              <a:rPr lang="en-US" sz="1800" dirty="0" smtClean="0"/>
              <a:t>!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501939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701" y="2171170"/>
            <a:ext cx="7511500" cy="841800"/>
          </a:xfrm>
        </p:spPr>
        <p:txBody>
          <a:bodyPr/>
          <a:lstStyle/>
          <a:p>
            <a:r>
              <a:rPr lang="en-US" b="1" dirty="0"/>
              <a:t>Library Implementation </a:t>
            </a:r>
            <a:r>
              <a:rPr lang="en-US" b="1" dirty="0" smtClean="0"/>
              <a:t>and Specification Document are Intuitively Correlated  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187427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2219" y="1601913"/>
            <a:ext cx="4914182" cy="199399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From Specification Diagram to Class Definition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79620" y="801701"/>
            <a:ext cx="6147837" cy="418576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 smtClean="0">
              <a:solidFill>
                <a:srgbClr val="0000FF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endParaRPr lang="en-US" dirty="0">
              <a:solidFill>
                <a:srgbClr val="0000FF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endParaRPr lang="en-US" dirty="0" smtClean="0">
              <a:solidFill>
                <a:srgbClr val="0000FF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endParaRPr lang="en-US" dirty="0" smtClean="0">
              <a:solidFill>
                <a:srgbClr val="0000FF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endParaRPr lang="en-US" dirty="0" smtClean="0">
              <a:solidFill>
                <a:srgbClr val="0000FF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namespace</a:t>
            </a:r>
            <a:r>
              <a:rPr lang="en-US" dirty="0"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highlight>
                  <a:srgbClr val="FFFFFF"/>
                </a:highlight>
                <a:latin typeface="Consolas" panose="020B0609020204030204" pitchFamily="49" charset="0"/>
              </a:rPr>
              <a:t>sbol</a:t>
            </a:r>
            <a:r>
              <a:rPr lang="en-US" dirty="0"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</a:p>
          <a:p>
            <a:r>
              <a:rPr lang="en-US" dirty="0"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en-US" dirty="0"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highlight>
                  <a:srgbClr val="FFFFFF"/>
                </a:highlight>
                <a:latin typeface="Consolas" panose="020B0609020204030204" pitchFamily="49" charset="0"/>
              </a:rPr>
              <a:t>ComponentDefinition</a:t>
            </a:r>
            <a:r>
              <a:rPr lang="en-US" dirty="0">
                <a:highlight>
                  <a:srgbClr val="FFFFFF"/>
                </a:highlight>
                <a:latin typeface="Consolas" panose="020B0609020204030204" pitchFamily="49" charset="0"/>
              </a:rPr>
              <a:t> :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dirty="0"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highlight>
                  <a:srgbClr val="FFFFFF"/>
                </a:highlight>
                <a:latin typeface="Consolas" panose="020B0609020204030204" pitchFamily="49" charset="0"/>
              </a:rPr>
              <a:t>TopLevel</a:t>
            </a:r>
            <a:endParaRPr lang="en-US" dirty="0"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dirty="0"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dirty="0"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r>
              <a:rPr lang="en-US" dirty="0" smtClean="0">
                <a:highlight>
                  <a:srgbClr val="FFFFFF"/>
                </a:highlight>
                <a:latin typeface="Consolas" panose="020B0609020204030204" pitchFamily="49" charset="0"/>
              </a:rPr>
              <a:t>  List&lt;</a:t>
            </a:r>
            <a:r>
              <a:rPr lang="en-US" dirty="0" err="1" smtClean="0">
                <a:highlight>
                  <a:srgbClr val="FFFFFF"/>
                </a:highlight>
                <a:latin typeface="Consolas" panose="020B0609020204030204" pitchFamily="49" charset="0"/>
              </a:rPr>
              <a:t>URIProperty</a:t>
            </a:r>
            <a:r>
              <a:rPr lang="en-US" dirty="0">
                <a:highlight>
                  <a:srgbClr val="FFFFFF"/>
                </a:highlight>
                <a:latin typeface="Consolas" panose="020B0609020204030204" pitchFamily="49" charset="0"/>
              </a:rPr>
              <a:t>&gt; types;</a:t>
            </a:r>
          </a:p>
          <a:p>
            <a:r>
              <a:rPr lang="en-US" dirty="0" smtClean="0">
                <a:highlight>
                  <a:srgbClr val="FFFFFF"/>
                </a:highlight>
                <a:latin typeface="Consolas" panose="020B0609020204030204" pitchFamily="49" charset="0"/>
              </a:rPr>
              <a:t>  List&lt;</a:t>
            </a:r>
            <a:r>
              <a:rPr lang="en-US" dirty="0" err="1" smtClean="0">
                <a:highlight>
                  <a:srgbClr val="FFFFFF"/>
                </a:highlight>
                <a:latin typeface="Consolas" panose="020B0609020204030204" pitchFamily="49" charset="0"/>
              </a:rPr>
              <a:t>URIProperty</a:t>
            </a:r>
            <a:r>
              <a:rPr lang="en-US" dirty="0">
                <a:highlight>
                  <a:srgbClr val="FFFFFF"/>
                </a:highlight>
                <a:latin typeface="Consolas" panose="020B0609020204030204" pitchFamily="49" charset="0"/>
              </a:rPr>
              <a:t>&gt; roles;</a:t>
            </a:r>
          </a:p>
          <a:p>
            <a:r>
              <a:rPr lang="en-US" dirty="0" smtClean="0"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dirty="0" err="1" smtClean="0">
                <a:highlight>
                  <a:srgbClr val="FFFFFF"/>
                </a:highlight>
                <a:latin typeface="Consolas" panose="020B0609020204030204" pitchFamily="49" charset="0"/>
              </a:rPr>
              <a:t>ReferencedObject</a:t>
            </a:r>
            <a:r>
              <a:rPr lang="en-US" dirty="0" smtClean="0"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highlight>
                  <a:srgbClr val="FFFFFF"/>
                </a:highlight>
                <a:latin typeface="Consolas" panose="020B0609020204030204" pitchFamily="49" charset="0"/>
              </a:rPr>
              <a:t>sequence;</a:t>
            </a:r>
          </a:p>
          <a:p>
            <a:r>
              <a:rPr lang="en-US" dirty="0" smtClean="0">
                <a:highlight>
                  <a:srgbClr val="FFFFFF"/>
                </a:highlight>
                <a:latin typeface="Consolas" panose="020B0609020204030204" pitchFamily="49" charset="0"/>
              </a:rPr>
              <a:t>  List&lt;</a:t>
            </a:r>
            <a:r>
              <a:rPr lang="en-US" dirty="0" err="1" smtClean="0">
                <a:highlight>
                  <a:srgbClr val="FFFFFF"/>
                </a:highlight>
                <a:latin typeface="Consolas" panose="020B0609020204030204" pitchFamily="49" charset="0"/>
              </a:rPr>
              <a:t>OwnedObject</a:t>
            </a:r>
            <a:r>
              <a:rPr lang="en-US" dirty="0" smtClean="0"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 smtClean="0">
                <a:highlight>
                  <a:srgbClr val="FFFFFF"/>
                </a:highlight>
                <a:latin typeface="Consolas" panose="020B0609020204030204" pitchFamily="49" charset="0"/>
              </a:rPr>
              <a:t>SequenceAnnotation</a:t>
            </a:r>
            <a:r>
              <a:rPr lang="en-US" dirty="0">
                <a:highlight>
                  <a:srgbClr val="FFFFFF"/>
                </a:highlight>
                <a:latin typeface="Consolas" panose="020B0609020204030204" pitchFamily="49" charset="0"/>
              </a:rPr>
              <a:t>&gt;&gt; </a:t>
            </a:r>
            <a:r>
              <a:rPr lang="en-US" dirty="0" err="1">
                <a:highlight>
                  <a:srgbClr val="FFFFFF"/>
                </a:highlight>
                <a:latin typeface="Consolas" panose="020B0609020204030204" pitchFamily="49" charset="0"/>
              </a:rPr>
              <a:t>sequenceAnnotations</a:t>
            </a:r>
            <a:r>
              <a:rPr lang="en-US" dirty="0"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US" dirty="0" smtClean="0">
                <a:highlight>
                  <a:srgbClr val="FFFFFF"/>
                </a:highlight>
                <a:latin typeface="Consolas" panose="020B0609020204030204" pitchFamily="49" charset="0"/>
              </a:rPr>
              <a:t>  List&lt;</a:t>
            </a:r>
            <a:r>
              <a:rPr lang="en-US" dirty="0" err="1" smtClean="0">
                <a:highlight>
                  <a:srgbClr val="FFFFFF"/>
                </a:highlight>
                <a:latin typeface="Consolas" panose="020B0609020204030204" pitchFamily="49" charset="0"/>
              </a:rPr>
              <a:t>OwnedObject</a:t>
            </a:r>
            <a:r>
              <a:rPr lang="en-US" dirty="0" smtClean="0">
                <a:highlight>
                  <a:srgbClr val="FFFFFF"/>
                </a:highlight>
                <a:latin typeface="Consolas" panose="020B0609020204030204" pitchFamily="49" charset="0"/>
              </a:rPr>
              <a:t>&lt;Component</a:t>
            </a:r>
            <a:r>
              <a:rPr lang="en-US" dirty="0">
                <a:highlight>
                  <a:srgbClr val="FFFFFF"/>
                </a:highlight>
                <a:latin typeface="Consolas" panose="020B0609020204030204" pitchFamily="49" charset="0"/>
              </a:rPr>
              <a:t>&gt;&gt; components;</a:t>
            </a:r>
          </a:p>
          <a:p>
            <a:r>
              <a:rPr lang="en-US" dirty="0" smtClean="0">
                <a:highlight>
                  <a:srgbClr val="FFFFFF"/>
                </a:highlight>
                <a:latin typeface="Consolas" panose="020B0609020204030204" pitchFamily="49" charset="0"/>
              </a:rPr>
              <a:t>  List&lt;</a:t>
            </a:r>
            <a:r>
              <a:rPr lang="en-US" dirty="0" err="1" smtClean="0">
                <a:highlight>
                  <a:srgbClr val="FFFFFF"/>
                </a:highlight>
                <a:latin typeface="Consolas" panose="020B0609020204030204" pitchFamily="49" charset="0"/>
              </a:rPr>
              <a:t>OwnedObject</a:t>
            </a:r>
            <a:r>
              <a:rPr lang="en-US" dirty="0" smtClean="0"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 smtClean="0">
                <a:highlight>
                  <a:srgbClr val="FFFFFF"/>
                </a:highlight>
                <a:latin typeface="Consolas" panose="020B0609020204030204" pitchFamily="49" charset="0"/>
              </a:rPr>
              <a:t>SequenceConstraint</a:t>
            </a:r>
            <a:r>
              <a:rPr lang="en-US" dirty="0">
                <a:highlight>
                  <a:srgbClr val="FFFFFF"/>
                </a:highlight>
                <a:latin typeface="Consolas" panose="020B0609020204030204" pitchFamily="49" charset="0"/>
              </a:rPr>
              <a:t>&gt;&gt; </a:t>
            </a:r>
            <a:r>
              <a:rPr lang="en-US" dirty="0" err="1">
                <a:highlight>
                  <a:srgbClr val="FFFFFF"/>
                </a:highlight>
                <a:latin typeface="Consolas" panose="020B0609020204030204" pitchFamily="49" charset="0"/>
              </a:rPr>
              <a:t>sequenceConstraints</a:t>
            </a:r>
            <a:r>
              <a:rPr lang="en-US" dirty="0"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…</a:t>
            </a:r>
          </a:p>
          <a:p>
            <a:r>
              <a:rPr lang="en-US" dirty="0"/>
              <a:t>}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76115" y="1017724"/>
            <a:ext cx="73917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 smtClean="0"/>
              <a:t>LibSBOL’s</a:t>
            </a:r>
            <a:r>
              <a:rPr lang="en-US" i="1" dirty="0" smtClean="0"/>
              <a:t> API is built around basic </a:t>
            </a:r>
            <a:r>
              <a:rPr lang="en-US" i="1" dirty="0" err="1" smtClean="0"/>
              <a:t>accessor</a:t>
            </a:r>
            <a:r>
              <a:rPr lang="en-US" i="1" dirty="0" smtClean="0"/>
              <a:t> methods and RDF triple serialization methods</a:t>
            </a:r>
          </a:p>
          <a:p>
            <a:r>
              <a:rPr lang="en-US" i="1" dirty="0"/>
              <a:t>a</a:t>
            </a:r>
            <a:r>
              <a:rPr lang="en-US" i="1" dirty="0" smtClean="0"/>
              <a:t>t the level of SBOL Properties, not SBOL Classes.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189262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err="1" smtClean="0"/>
              <a:t>LibSBOL</a:t>
            </a:r>
            <a:endParaRPr lang="en-US" b="1" dirty="0"/>
          </a:p>
        </p:txBody>
      </p:sp>
      <p:sp>
        <p:nvSpPr>
          <p:cNvPr id="3" name="TextBox 2"/>
          <p:cNvSpPr txBox="1"/>
          <p:nvPr/>
        </p:nvSpPr>
        <p:spPr>
          <a:xfrm>
            <a:off x="701040" y="1544320"/>
            <a:ext cx="7802880" cy="3200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800" dirty="0" smtClean="0"/>
              <a:t>C</a:t>
            </a:r>
            <a:r>
              <a:rPr lang="en-US" sz="1800" dirty="0" smtClean="0"/>
              <a:t>++ beta release on </a:t>
            </a:r>
            <a:r>
              <a:rPr lang="en-US" sz="1800" dirty="0" err="1" smtClean="0"/>
              <a:t>SynBioDex</a:t>
            </a:r>
            <a:r>
              <a:rPr lang="en-US" sz="1800" dirty="0" smtClean="0"/>
              <a:t>/</a:t>
            </a:r>
            <a:r>
              <a:rPr lang="en-US" sz="1800" dirty="0" err="1" smtClean="0"/>
              <a:t>libSBOL</a:t>
            </a:r>
            <a:endParaRPr lang="en-US" sz="1800" dirty="0" smtClean="0"/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Cross-platform on </a:t>
            </a:r>
            <a:r>
              <a:rPr lang="en-US" sz="1800" dirty="0" err="1"/>
              <a:t>MacOSX</a:t>
            </a:r>
            <a:r>
              <a:rPr lang="en-US" sz="1800" dirty="0"/>
              <a:t> and </a:t>
            </a:r>
            <a:r>
              <a:rPr lang="en-US" sz="1800" dirty="0" smtClean="0"/>
              <a:t>Windows.  Uses </a:t>
            </a:r>
            <a:r>
              <a:rPr lang="en-US" sz="1800" dirty="0" err="1" smtClean="0"/>
              <a:t>CMake</a:t>
            </a:r>
            <a:r>
              <a:rPr lang="en-US" sz="1800" dirty="0" smtClean="0"/>
              <a:t> meta-build tool</a:t>
            </a:r>
            <a:endParaRPr lang="en-US" sz="1800" dirty="0" smtClean="0"/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800" dirty="0" smtClean="0"/>
              <a:t>SWIG-Python </a:t>
            </a:r>
            <a:r>
              <a:rPr lang="en-US" sz="1800" dirty="0" smtClean="0"/>
              <a:t>bindings on </a:t>
            </a:r>
            <a:r>
              <a:rPr lang="en-US" sz="1800" dirty="0" err="1" smtClean="0"/>
              <a:t>SynBioDex</a:t>
            </a:r>
            <a:r>
              <a:rPr lang="en-US" sz="1800" dirty="0" smtClean="0"/>
              <a:t>/pySBOL2 (uses </a:t>
            </a:r>
            <a:r>
              <a:rPr lang="en-US" sz="1800" dirty="0" err="1" smtClean="0"/>
              <a:t>setuptools</a:t>
            </a:r>
            <a:r>
              <a:rPr lang="en-US" sz="1800" dirty="0" smtClean="0"/>
              <a:t> for installation</a:t>
            </a:r>
            <a:r>
              <a:rPr lang="en-US" sz="1800" dirty="0" smtClean="0"/>
              <a:t>).  Not yet available on </a:t>
            </a:r>
            <a:r>
              <a:rPr lang="en-US" sz="1800" dirty="0" err="1" smtClean="0"/>
              <a:t>PyPI</a:t>
            </a:r>
            <a:endParaRPr lang="en-US" sz="1800" dirty="0" smtClean="0"/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800" dirty="0" smtClean="0"/>
              <a:t>Getting Started Tutorial</a:t>
            </a:r>
            <a:r>
              <a:rPr lang="en-US" sz="1800" dirty="0"/>
              <a:t> </a:t>
            </a:r>
            <a:r>
              <a:rPr lang="en-US" sz="1800" dirty="0" smtClean="0"/>
              <a:t>&amp;</a:t>
            </a:r>
            <a:r>
              <a:rPr lang="en-US" sz="1800" dirty="0"/>
              <a:t> API reference </a:t>
            </a:r>
            <a:r>
              <a:rPr lang="en-US" sz="1800" dirty="0">
                <a:hlinkClick r:id="rId3"/>
              </a:rPr>
              <a:t>http://</a:t>
            </a:r>
            <a:r>
              <a:rPr lang="en-US" sz="1800" dirty="0" smtClean="0">
                <a:hlinkClick r:id="rId3"/>
              </a:rPr>
              <a:t>synbiodex.github.io/libSBOL</a:t>
            </a:r>
            <a:endParaRPr lang="en-US" sz="1800" dirty="0" smtClean="0"/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800" dirty="0" smtClean="0"/>
              <a:t>Sequence Assembly &amp; </a:t>
            </a:r>
            <a:r>
              <a:rPr lang="en-US" sz="1800" dirty="0" err="1" smtClean="0"/>
              <a:t>Biosystem</a:t>
            </a:r>
            <a:r>
              <a:rPr lang="en-US" sz="1800" dirty="0" smtClean="0"/>
              <a:t> </a:t>
            </a:r>
            <a:r>
              <a:rPr lang="en-US" sz="1800" dirty="0"/>
              <a:t>Design </a:t>
            </a:r>
            <a:r>
              <a:rPr lang="en-US" sz="1800" dirty="0" smtClean="0"/>
              <a:t>Tutorials</a:t>
            </a:r>
            <a:br>
              <a:rPr lang="en-US" sz="1800" dirty="0" smtClean="0"/>
            </a:br>
            <a:r>
              <a:rPr lang="en-US" sz="1800" dirty="0" smtClean="0">
                <a:hlinkClick r:id="rId4"/>
              </a:rPr>
              <a:t>http</a:t>
            </a:r>
            <a:r>
              <a:rPr lang="en-US" sz="1800" dirty="0">
                <a:hlinkClick r:id="rId4"/>
              </a:rPr>
              <a:t>://</a:t>
            </a:r>
            <a:r>
              <a:rPr lang="en-US" sz="1800" dirty="0" err="1" smtClean="0">
                <a:hlinkClick r:id="rId4"/>
              </a:rPr>
              <a:t>synbiodex.github.io</a:t>
            </a:r>
            <a:r>
              <a:rPr lang="en-US" sz="1800" dirty="0" smtClean="0">
                <a:hlinkClick r:id="rId4"/>
              </a:rPr>
              <a:t>/</a:t>
            </a:r>
            <a:r>
              <a:rPr lang="en-US" sz="1800" dirty="0" err="1" smtClean="0">
                <a:hlinkClick r:id="rId4"/>
              </a:rPr>
              <a:t>libSBOL</a:t>
            </a:r>
            <a:r>
              <a:rPr lang="en-US" sz="1800" dirty="0" smtClean="0">
                <a:hlinkClick r:id="rId4"/>
              </a:rPr>
              <a:t>/</a:t>
            </a:r>
            <a:r>
              <a:rPr lang="en-US" sz="1800" dirty="0" err="1" smtClean="0">
                <a:hlinkClick r:id="rId4"/>
              </a:rPr>
              <a:t>sequences.html</a:t>
            </a:r>
            <a:r>
              <a:rPr lang="en-US" sz="1800" dirty="0"/>
              <a:t/>
            </a:r>
            <a:br>
              <a:rPr lang="en-US" sz="1800" dirty="0"/>
            </a:br>
            <a:r>
              <a:rPr lang="en-US" sz="1800" dirty="0">
                <a:hlinkClick r:id="rId5"/>
              </a:rPr>
              <a:t>http://</a:t>
            </a:r>
            <a:r>
              <a:rPr lang="en-US" sz="1800" dirty="0" err="1">
                <a:hlinkClick r:id="rId5"/>
              </a:rPr>
              <a:t>synbiodex.github.io</a:t>
            </a:r>
            <a:r>
              <a:rPr lang="en-US" sz="1800" dirty="0">
                <a:hlinkClick r:id="rId5"/>
              </a:rPr>
              <a:t>/</a:t>
            </a:r>
            <a:r>
              <a:rPr lang="en-US" sz="1800" dirty="0" err="1">
                <a:hlinkClick r:id="rId5"/>
              </a:rPr>
              <a:t>libSBOL</a:t>
            </a:r>
            <a:r>
              <a:rPr lang="en-US" sz="1800" dirty="0">
                <a:hlinkClick r:id="rId5"/>
              </a:rPr>
              <a:t>/</a:t>
            </a:r>
            <a:r>
              <a:rPr lang="en-US" sz="1800" dirty="0" err="1">
                <a:hlinkClick r:id="rId5"/>
              </a:rPr>
              <a:t>modular_design.html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055025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Validation </a:t>
            </a:r>
            <a:r>
              <a:rPr lang="en-US" dirty="0" smtClean="0"/>
              <a:t>Rules Cross-Reference </a:t>
            </a:r>
            <a:r>
              <a:rPr lang="en-US" dirty="0"/>
              <a:t>to the </a:t>
            </a:r>
            <a:r>
              <a:rPr lang="en-US" dirty="0" smtClean="0"/>
              <a:t>Spec Document </a:t>
            </a:r>
            <a:r>
              <a:rPr lang="en-US" dirty="0"/>
              <a:t>and are </a:t>
            </a:r>
            <a:r>
              <a:rPr lang="en-US" dirty="0" smtClean="0"/>
              <a:t>Easily Extensible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401" y="2807738"/>
            <a:ext cx="8520599" cy="3416400"/>
          </a:xfrm>
          <a:solidFill>
            <a:schemeClr val="lt1"/>
          </a:solidFill>
        </p:spPr>
        <p:txBody>
          <a:bodyPr/>
          <a:lstStyle/>
          <a:p>
            <a:pPr>
              <a:spcAft>
                <a:spcPts val="0"/>
              </a:spcAft>
            </a:pPr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Identified(</a:t>
            </a:r>
            <a:r>
              <a:rPr lang="en-US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sbol_type</a:t>
            </a:r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 = UNDEFINED, </a:t>
            </a:r>
            <a:r>
              <a:rPr lang="en-US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::string </a:t>
            </a:r>
            <a:r>
              <a:rPr lang="en-US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uri_prefix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SBOL_URI, </a:t>
            </a:r>
            <a:r>
              <a:rPr lang="en-US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::string id = </a:t>
            </a:r>
            <a:r>
              <a:rPr lang="en-US" sz="1400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“Identified/example”</a:t>
            </a:r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:</a:t>
            </a:r>
          </a:p>
          <a:p>
            <a:pPr>
              <a:spcAft>
                <a:spcPts val="0"/>
              </a:spcAft>
            </a:pPr>
            <a:endParaRPr lang="en-US" sz="1400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>
              <a:spcAft>
                <a:spcPts val="0"/>
              </a:spcAft>
            </a:pP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</a:t>
            </a:r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identity(SBOL_IDENTITY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uri_prefix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</a:t>
            </a:r>
            <a:r>
              <a:rPr lang="en-US" sz="1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"/"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</a:t>
            </a:r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id, </a:t>
            </a:r>
            <a:r>
              <a:rPr lang="en-US" sz="1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”, </a:t>
            </a:r>
            <a:r>
              <a:rPr lang="en-US" sz="1400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    </a:t>
            </a:r>
          </a:p>
          <a:p>
            <a:pPr>
              <a:spcAft>
                <a:spcPts val="0"/>
              </a:spcAft>
            </a:pPr>
            <a:r>
              <a:rPr lang="en-US" sz="1400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</a:t>
            </a:r>
            <a:r>
              <a:rPr lang="en-US" sz="1400" b="1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validation_rules</a:t>
            </a:r>
            <a:r>
              <a:rPr lang="en-US" sz="1400" b="1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 { sbol_rule_10202 }</a:t>
            </a:r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endParaRPr lang="en-US" sz="1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>
              <a:spcAft>
                <a:spcPts val="0"/>
              </a:spcAft>
            </a:pP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{</a:t>
            </a:r>
          </a:p>
          <a:p>
            <a:pPr>
              <a:spcAft>
                <a:spcPts val="0"/>
              </a:spcAft>
            </a:pP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};</a:t>
            </a:r>
            <a:endParaRPr lang="en-US" sz="1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6684" y="2023659"/>
            <a:ext cx="6810629" cy="556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010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5781" y="387064"/>
            <a:ext cx="6393900" cy="57269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Easy to Implement </a:t>
            </a:r>
            <a:r>
              <a:rPr lang="en-US" smtClean="0"/>
              <a:t>Future Enhancements in </a:t>
            </a:r>
            <a:r>
              <a:rPr lang="en-US" dirty="0" smtClean="0"/>
              <a:t>the SBOL Data Model</a:t>
            </a:r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6172" t="24182" r="30159" b="30982"/>
          <a:stretch/>
        </p:blipFill>
        <p:spPr>
          <a:xfrm>
            <a:off x="149228" y="1609675"/>
            <a:ext cx="8906501" cy="352806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40080" y="2336800"/>
            <a:ext cx="1463040" cy="2235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966720" y="2200255"/>
            <a:ext cx="18085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CC00CC"/>
                </a:solidFill>
              </a:rPr>
              <a:t>SBOL 2.0.0</a:t>
            </a:r>
            <a:endParaRPr lang="en-US" sz="2400" b="1" dirty="0">
              <a:solidFill>
                <a:srgbClr val="CC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066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6172" t="24182" r="30159" b="30982"/>
          <a:stretch/>
        </p:blipFill>
        <p:spPr>
          <a:xfrm>
            <a:off x="149228" y="1609675"/>
            <a:ext cx="8906501" cy="3528060"/>
          </a:xfrm>
          <a:prstGeom prst="rect">
            <a:avLst/>
          </a:prstGeom>
        </p:spPr>
      </p:pic>
      <p:sp>
        <p:nvSpPr>
          <p:cNvPr id="5" name="Right Arrow 4"/>
          <p:cNvSpPr/>
          <p:nvPr/>
        </p:nvSpPr>
        <p:spPr>
          <a:xfrm flipH="1">
            <a:off x="2275840" y="2270075"/>
            <a:ext cx="619760" cy="304800"/>
          </a:xfrm>
          <a:prstGeom prst="rightArrow">
            <a:avLst/>
          </a:prstGeom>
          <a:solidFill>
            <a:srgbClr val="CC00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205781" y="387064"/>
            <a:ext cx="6393900" cy="57269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Easy to Implement </a:t>
            </a:r>
            <a:r>
              <a:rPr lang="en-US" smtClean="0"/>
              <a:t>Future Enhancements in </a:t>
            </a:r>
            <a:r>
              <a:rPr lang="en-US" dirty="0" smtClean="0"/>
              <a:t>the SBOL Data Model</a:t>
            </a:r>
            <a:endParaRPr lang="en-US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2976880" y="2191642"/>
            <a:ext cx="18085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smtClean="0">
                <a:solidFill>
                  <a:srgbClr val="CC00CC"/>
                </a:solidFill>
              </a:rPr>
              <a:t>SBOL 2.0.1</a:t>
            </a:r>
            <a:endParaRPr lang="en-US" sz="2400" b="1" dirty="0">
              <a:solidFill>
                <a:srgbClr val="CC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6007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Easy to Write Application-Specific Annotations and Custom Extensions</a:t>
            </a:r>
            <a:endParaRPr lang="en-US" dirty="0"/>
          </a:p>
        </p:txBody>
      </p:sp>
      <p:pic>
        <p:nvPicPr>
          <p:cNvPr id="6" name="Picture 5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140308" y="1489945"/>
            <a:ext cx="4863382" cy="341407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586911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 Host Context Extension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1700" y="1274395"/>
            <a:ext cx="9726380" cy="3416400"/>
          </a:xfrm>
        </p:spPr>
        <p:txBody>
          <a:bodyPr/>
          <a:lstStyle/>
          <a:p>
            <a:pPr>
              <a:spcAft>
                <a:spcPts val="0"/>
              </a:spcAft>
            </a:pPr>
            <a:r>
              <a:rPr lang="en-US" sz="1200" dirty="0">
                <a:solidFill>
                  <a:srgbClr val="643820"/>
                </a:solidFill>
                <a:latin typeface="Menlo-Regular" charset="0"/>
              </a:rPr>
              <a:t>#define EXTENSION_PREFIX </a:t>
            </a:r>
            <a:r>
              <a:rPr lang="en-US" sz="1200" dirty="0">
                <a:solidFill>
                  <a:srgbClr val="C41A16"/>
                </a:solidFill>
                <a:latin typeface="Menlo-Regular" charset="0"/>
              </a:rPr>
              <a:t>"</a:t>
            </a:r>
            <a:r>
              <a:rPr lang="en-US" sz="1200" dirty="0" err="1">
                <a:solidFill>
                  <a:srgbClr val="C41A16"/>
                </a:solidFill>
                <a:latin typeface="Menlo-Regular" charset="0"/>
              </a:rPr>
              <a:t>host_context</a:t>
            </a:r>
            <a:r>
              <a:rPr lang="en-US" sz="1200" dirty="0">
                <a:solidFill>
                  <a:srgbClr val="C41A16"/>
                </a:solidFill>
                <a:latin typeface="Menlo-Regular" charset="0"/>
              </a:rPr>
              <a:t>"</a:t>
            </a:r>
            <a:endParaRPr lang="en-US" sz="1200" dirty="0">
              <a:solidFill>
                <a:srgbClr val="643820"/>
              </a:solidFill>
              <a:latin typeface="Menlo-Regular" charset="0"/>
            </a:endParaRPr>
          </a:p>
          <a:p>
            <a:pPr>
              <a:spcAft>
                <a:spcPts val="0"/>
              </a:spcAft>
            </a:pPr>
            <a:r>
              <a:rPr lang="en-US" sz="1200" dirty="0">
                <a:solidFill>
                  <a:srgbClr val="643820"/>
                </a:solidFill>
                <a:latin typeface="Menlo-Regular" charset="0"/>
              </a:rPr>
              <a:t>#define EXTENSION_NS </a:t>
            </a:r>
            <a:r>
              <a:rPr lang="en-US" sz="1200" dirty="0">
                <a:solidFill>
                  <a:srgbClr val="C41A16"/>
                </a:solidFill>
                <a:latin typeface="Menlo-Regular" charset="0"/>
              </a:rPr>
              <a:t>"sys-</a:t>
            </a:r>
            <a:r>
              <a:rPr lang="en-US" sz="1200" dirty="0" err="1">
                <a:solidFill>
                  <a:srgbClr val="C41A16"/>
                </a:solidFill>
                <a:latin typeface="Menlo-Regular" charset="0"/>
              </a:rPr>
              <a:t>bio.org</a:t>
            </a:r>
            <a:r>
              <a:rPr lang="en-US" sz="1200" dirty="0">
                <a:solidFill>
                  <a:srgbClr val="C41A16"/>
                </a:solidFill>
                <a:latin typeface="Menlo-Regular" charset="0"/>
              </a:rPr>
              <a:t>/</a:t>
            </a:r>
            <a:r>
              <a:rPr lang="en-US" sz="1200" dirty="0" err="1">
                <a:solidFill>
                  <a:srgbClr val="C41A16"/>
                </a:solidFill>
                <a:latin typeface="Menlo-Regular" charset="0"/>
              </a:rPr>
              <a:t>HostContext</a:t>
            </a:r>
            <a:r>
              <a:rPr lang="en-US" sz="1200" dirty="0">
                <a:solidFill>
                  <a:srgbClr val="C41A16"/>
                </a:solidFill>
                <a:latin typeface="Menlo-Regular" charset="0"/>
              </a:rPr>
              <a:t>#"</a:t>
            </a:r>
            <a:endParaRPr lang="en-US" sz="1200" dirty="0">
              <a:solidFill>
                <a:srgbClr val="643820"/>
              </a:solidFill>
              <a:latin typeface="Menlo-Regular" charset="0"/>
            </a:endParaRPr>
          </a:p>
          <a:p>
            <a:pPr>
              <a:spcAft>
                <a:spcPts val="0"/>
              </a:spcAft>
            </a:pPr>
            <a:r>
              <a:rPr lang="en-US" sz="1200" dirty="0">
                <a:solidFill>
                  <a:srgbClr val="643820"/>
                </a:solidFill>
                <a:latin typeface="Menlo-Regular" charset="0"/>
              </a:rPr>
              <a:t>#define EXTENSION_CLASS </a:t>
            </a:r>
            <a:r>
              <a:rPr lang="en-US" sz="1200" dirty="0">
                <a:solidFill>
                  <a:srgbClr val="C41A16"/>
                </a:solidFill>
                <a:latin typeface="Menlo-Regular" charset="0"/>
              </a:rPr>
              <a:t>"Host"</a:t>
            </a:r>
            <a:r>
              <a:rPr lang="en-US" sz="1200" dirty="0" smtClean="0">
                <a:solidFill>
                  <a:srgbClr val="000000"/>
                </a:solidFill>
                <a:latin typeface="Menlo-Regular" charset="0"/>
              </a:rPr>
              <a:t> </a:t>
            </a:r>
          </a:p>
          <a:p>
            <a:pPr>
              <a:spcAft>
                <a:spcPts val="0"/>
              </a:spcAft>
            </a:pPr>
            <a:r>
              <a:rPr lang="en-US" sz="1200" dirty="0" smtClean="0">
                <a:solidFill>
                  <a:srgbClr val="AA0D91"/>
                </a:solidFill>
                <a:latin typeface="Menlo-Regular" charset="0"/>
              </a:rPr>
              <a:t>class</a:t>
            </a:r>
            <a:r>
              <a:rPr lang="en-US" sz="1200" dirty="0" smtClean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Menlo-Regular" charset="0"/>
              </a:rPr>
              <a:t>Host : </a:t>
            </a:r>
            <a:r>
              <a:rPr lang="en-US" sz="1200" dirty="0">
                <a:solidFill>
                  <a:srgbClr val="AA0D91"/>
                </a:solidFill>
                <a:latin typeface="Menlo-Regular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sz="1200" dirty="0" err="1" smtClean="0">
                <a:solidFill>
                  <a:srgbClr val="000000"/>
                </a:solidFill>
                <a:latin typeface="Menlo-Regular" charset="0"/>
              </a:rPr>
              <a:t>ModuleDefinition</a:t>
            </a:r>
            <a:endParaRPr lang="en-US" sz="1200" dirty="0" smtClean="0">
              <a:solidFill>
                <a:srgbClr val="000000"/>
              </a:solidFill>
              <a:latin typeface="Menlo-Regular" charset="0"/>
            </a:endParaRPr>
          </a:p>
          <a:p>
            <a:pPr>
              <a:spcAft>
                <a:spcPts val="0"/>
              </a:spcAft>
            </a:pP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{</a:t>
            </a:r>
            <a:endParaRPr lang="en-US" sz="1200" dirty="0" smtClean="0">
              <a:solidFill>
                <a:srgbClr val="000000"/>
              </a:solidFill>
              <a:latin typeface="Menlo-Regular" charset="0"/>
            </a:endParaRPr>
          </a:p>
          <a:p>
            <a:pPr>
              <a:spcAft>
                <a:spcPts val="0"/>
              </a:spcAft>
            </a:pPr>
            <a:r>
              <a:rPr lang="en-US" sz="1200" dirty="0" smtClean="0">
                <a:solidFill>
                  <a:srgbClr val="000000"/>
                </a:solidFill>
                <a:latin typeface="Menlo-Regular" charset="0"/>
              </a:rPr>
              <a:t>   Host(</a:t>
            </a:r>
            <a:r>
              <a:rPr lang="en-US" sz="1200" dirty="0" err="1" smtClean="0">
                <a:solidFill>
                  <a:srgbClr val="000000"/>
                </a:solidFill>
                <a:latin typeface="Menlo-Regular" charset="0"/>
              </a:rPr>
              <a:t>sbol_type</a:t>
            </a:r>
            <a:r>
              <a:rPr lang="en-US" sz="1200" dirty="0" smtClean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Menlo-Regular" charset="0"/>
              </a:rPr>
              <a:t>type, </a:t>
            </a:r>
            <a:r>
              <a:rPr lang="en-US" sz="1200" dirty="0" err="1">
                <a:solidFill>
                  <a:srgbClr val="000000"/>
                </a:solidFill>
                <a:latin typeface="Menlo-Regular" charset="0"/>
              </a:rPr>
              <a:t>std</a:t>
            </a:r>
            <a:r>
              <a:rPr lang="en-US" sz="1200" dirty="0">
                <a:solidFill>
                  <a:srgbClr val="000000"/>
                </a:solidFill>
                <a:latin typeface="Menlo-Regular" charset="0"/>
              </a:rPr>
              <a:t>::string </a:t>
            </a:r>
            <a:r>
              <a:rPr lang="en-US" sz="1200" dirty="0" err="1">
                <a:solidFill>
                  <a:srgbClr val="000000"/>
                </a:solidFill>
                <a:latin typeface="Menlo-Regular" charset="0"/>
              </a:rPr>
              <a:t>uri</a:t>
            </a:r>
            <a:r>
              <a:rPr lang="en-US" sz="1200" dirty="0">
                <a:solidFill>
                  <a:srgbClr val="000000"/>
                </a:solidFill>
                <a:latin typeface="Menlo-Regular" charset="0"/>
              </a:rPr>
              <a:t>) </a:t>
            </a:r>
            <a:r>
              <a:rPr lang="en-US" sz="1200" dirty="0" smtClean="0">
                <a:solidFill>
                  <a:srgbClr val="000000"/>
                </a:solidFill>
                <a:latin typeface="Menlo-Regular" charset="0"/>
              </a:rPr>
              <a:t>:</a:t>
            </a:r>
            <a:endParaRPr lang="en-US" sz="1200" dirty="0">
              <a:solidFill>
                <a:srgbClr val="000000"/>
              </a:solidFill>
              <a:latin typeface="Menlo-Regular" charset="0"/>
            </a:endParaRPr>
          </a:p>
          <a:p>
            <a:pPr>
              <a:spcAft>
                <a:spcPts val="0"/>
              </a:spcAft>
            </a:pPr>
            <a:r>
              <a:rPr lang="en-US" sz="1200" dirty="0">
                <a:solidFill>
                  <a:srgbClr val="000000"/>
                </a:solidFill>
                <a:latin typeface="Menlo-Regular" charset="0"/>
              </a:rPr>
              <a:t>  </a:t>
            </a:r>
            <a:r>
              <a:rPr lang="en-US" sz="1200" dirty="0" smtClean="0">
                <a:solidFill>
                  <a:srgbClr val="000000"/>
                </a:solidFill>
                <a:latin typeface="Menlo-Regular" charset="0"/>
              </a:rPr>
              <a:t>    </a:t>
            </a:r>
            <a:r>
              <a:rPr lang="en-US" sz="1200" dirty="0" err="1" smtClean="0">
                <a:solidFill>
                  <a:srgbClr val="000000"/>
                </a:solidFill>
                <a:latin typeface="Menlo-Regular" charset="0"/>
              </a:rPr>
              <a:t>ModuleDefinition</a:t>
            </a:r>
            <a:r>
              <a:rPr lang="en-US" sz="1200" dirty="0" smtClean="0">
                <a:solidFill>
                  <a:srgbClr val="000000"/>
                </a:solidFill>
                <a:latin typeface="Menlo-Regular" charset="0"/>
              </a:rPr>
              <a:t>(type</a:t>
            </a:r>
            <a:r>
              <a:rPr lang="en-US" sz="1200" dirty="0">
                <a:solidFill>
                  <a:srgbClr val="000000"/>
                </a:solidFill>
                <a:latin typeface="Menlo-Regular" charset="0"/>
              </a:rPr>
              <a:t>, </a:t>
            </a:r>
            <a:r>
              <a:rPr lang="en-US" sz="1200" dirty="0" err="1">
                <a:solidFill>
                  <a:srgbClr val="000000"/>
                </a:solidFill>
                <a:latin typeface="Menlo-Regular" charset="0"/>
              </a:rPr>
              <a:t>uri</a:t>
            </a:r>
            <a:r>
              <a:rPr lang="en-US" sz="1200" dirty="0" smtClean="0">
                <a:solidFill>
                  <a:srgbClr val="000000"/>
                </a:solidFill>
                <a:latin typeface="Menlo-Regular" charset="0"/>
              </a:rPr>
              <a:t>),</a:t>
            </a:r>
          </a:p>
          <a:p>
            <a:pPr>
              <a:spcAft>
                <a:spcPts val="0"/>
              </a:spcAft>
            </a:pPr>
            <a:r>
              <a:rPr lang="en-US" sz="1200" dirty="0" smtClean="0">
                <a:solidFill>
                  <a:srgbClr val="000000"/>
                </a:solidFill>
                <a:latin typeface="Menlo-Regular" charset="0"/>
              </a:rPr>
              <a:t>      </a:t>
            </a:r>
            <a:r>
              <a:rPr lang="en-US" sz="1200" dirty="0">
                <a:solidFill>
                  <a:srgbClr val="000000"/>
                </a:solidFill>
                <a:latin typeface="Menlo-Regular" charset="0"/>
              </a:rPr>
              <a:t>modules(EXTENSION_NS </a:t>
            </a:r>
            <a:r>
              <a:rPr lang="en-US" sz="1200" dirty="0">
                <a:solidFill>
                  <a:srgbClr val="C41A16"/>
                </a:solidFill>
                <a:latin typeface="Menlo-Regular" charset="0"/>
              </a:rPr>
              <a:t>"modules"</a:t>
            </a:r>
            <a:r>
              <a:rPr lang="en-US" sz="1200" dirty="0">
                <a:solidFill>
                  <a:srgbClr val="000000"/>
                </a:solidFill>
                <a:latin typeface="Menlo-Regular" charset="0"/>
              </a:rPr>
              <a:t>, </a:t>
            </a:r>
            <a:r>
              <a:rPr lang="en-US" sz="1200" dirty="0">
                <a:solidFill>
                  <a:srgbClr val="AA0D91"/>
                </a:solidFill>
                <a:latin typeface="Menlo-Regular" charset="0"/>
              </a:rPr>
              <a:t>this</a:t>
            </a:r>
            <a:r>
              <a:rPr lang="en-US" sz="1200" dirty="0" smtClean="0">
                <a:solidFill>
                  <a:srgbClr val="000000"/>
                </a:solidFill>
                <a:latin typeface="Menlo-Regular" charset="0"/>
              </a:rPr>
              <a:t>),</a:t>
            </a:r>
          </a:p>
          <a:p>
            <a:pPr>
              <a:spcAft>
                <a:spcPts val="0"/>
              </a:spcAft>
            </a:pPr>
            <a:r>
              <a:rPr lang="en-US" sz="1200" dirty="0" smtClean="0">
                <a:solidFill>
                  <a:srgbClr val="000000"/>
                </a:solidFill>
                <a:latin typeface="Menlo-Regular" charset="0"/>
              </a:rPr>
              <a:t>      parents(EXTENSION_NS </a:t>
            </a:r>
            <a:r>
              <a:rPr lang="en-US" sz="1200" dirty="0">
                <a:solidFill>
                  <a:srgbClr val="C41A16"/>
                </a:solidFill>
                <a:latin typeface="Menlo-Regular" charset="0"/>
              </a:rPr>
              <a:t>"parents"</a:t>
            </a:r>
            <a:r>
              <a:rPr lang="en-US" sz="1200" dirty="0">
                <a:solidFill>
                  <a:srgbClr val="000000"/>
                </a:solidFill>
                <a:latin typeface="Menlo-Regular" charset="0"/>
              </a:rPr>
              <a:t>, </a:t>
            </a:r>
            <a:r>
              <a:rPr lang="en-US" sz="1200" dirty="0">
                <a:solidFill>
                  <a:srgbClr val="AA0D91"/>
                </a:solidFill>
                <a:latin typeface="Menlo-Regular" charset="0"/>
              </a:rPr>
              <a:t>this</a:t>
            </a:r>
            <a:r>
              <a:rPr lang="en-US" sz="1200" dirty="0">
                <a:solidFill>
                  <a:srgbClr val="000000"/>
                </a:solidFill>
                <a:latin typeface="Menlo-Regular" charset="0"/>
              </a:rPr>
              <a:t>),</a:t>
            </a:r>
          </a:p>
          <a:p>
            <a:pPr>
              <a:spcAft>
                <a:spcPts val="0"/>
              </a:spcAft>
            </a:pPr>
            <a:r>
              <a:rPr lang="en-US" sz="1200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sz="1200" dirty="0" smtClean="0">
                <a:solidFill>
                  <a:srgbClr val="000000"/>
                </a:solidFill>
                <a:latin typeface="Menlo-Regular" charset="0"/>
              </a:rPr>
              <a:t>     children(EXTENSION_NS </a:t>
            </a:r>
            <a:r>
              <a:rPr lang="en-US" sz="1200" dirty="0">
                <a:solidFill>
                  <a:srgbClr val="C41A16"/>
                </a:solidFill>
                <a:latin typeface="Menlo-Regular" charset="0"/>
              </a:rPr>
              <a:t>"children"</a:t>
            </a:r>
            <a:r>
              <a:rPr lang="en-US" sz="1200" dirty="0">
                <a:solidFill>
                  <a:srgbClr val="000000"/>
                </a:solidFill>
                <a:latin typeface="Menlo-Regular" charset="0"/>
              </a:rPr>
              <a:t>, </a:t>
            </a:r>
            <a:r>
              <a:rPr lang="en-US" sz="1200" dirty="0">
                <a:solidFill>
                  <a:srgbClr val="AA0D91"/>
                </a:solidFill>
                <a:latin typeface="Menlo-Regular" charset="0"/>
              </a:rPr>
              <a:t>this</a:t>
            </a:r>
            <a:r>
              <a:rPr lang="en-US" sz="1200" dirty="0">
                <a:solidFill>
                  <a:srgbClr val="000000"/>
                </a:solidFill>
                <a:latin typeface="Menlo-Regular" charset="0"/>
              </a:rPr>
              <a:t>),</a:t>
            </a:r>
          </a:p>
          <a:p>
            <a:pPr>
              <a:spcAft>
                <a:spcPts val="0"/>
              </a:spcAft>
            </a:pPr>
            <a:r>
              <a:rPr lang="en-US" sz="1200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sz="1200" dirty="0" smtClean="0">
                <a:solidFill>
                  <a:srgbClr val="000000"/>
                </a:solidFill>
                <a:latin typeface="Menlo-Regular" charset="0"/>
              </a:rPr>
              <a:t>     </a:t>
            </a:r>
            <a:r>
              <a:rPr lang="en-US" sz="1200" dirty="0">
                <a:solidFill>
                  <a:srgbClr val="000000"/>
                </a:solidFill>
                <a:latin typeface="Menlo-Regular" charset="0"/>
              </a:rPr>
              <a:t>generation(EXTENSION_NS </a:t>
            </a:r>
            <a:r>
              <a:rPr lang="en-US" sz="1200" dirty="0">
                <a:solidFill>
                  <a:srgbClr val="C41A16"/>
                </a:solidFill>
                <a:latin typeface="Menlo-Regular" charset="0"/>
              </a:rPr>
              <a:t>"generation"</a:t>
            </a:r>
            <a:r>
              <a:rPr lang="en-US" sz="1200" dirty="0">
                <a:solidFill>
                  <a:srgbClr val="000000"/>
                </a:solidFill>
                <a:latin typeface="Menlo-Regular" charset="0"/>
              </a:rPr>
              <a:t>, </a:t>
            </a:r>
            <a:r>
              <a:rPr lang="en-US" sz="1200" dirty="0">
                <a:solidFill>
                  <a:srgbClr val="AA0D91"/>
                </a:solidFill>
                <a:latin typeface="Menlo-Regular" charset="0"/>
              </a:rPr>
              <a:t>this</a:t>
            </a:r>
            <a:r>
              <a:rPr lang="en-US" sz="1200" dirty="0">
                <a:solidFill>
                  <a:srgbClr val="000000"/>
                </a:solidFill>
                <a:latin typeface="Menlo-Regular" charset="0"/>
              </a:rPr>
              <a:t>, </a:t>
            </a:r>
            <a:r>
              <a:rPr lang="en-US" sz="1200" dirty="0">
                <a:solidFill>
                  <a:srgbClr val="1C00CF"/>
                </a:solidFill>
                <a:latin typeface="Menlo-Regular" charset="0"/>
              </a:rPr>
              <a:t>1</a:t>
            </a:r>
            <a:r>
              <a:rPr lang="en-US" sz="1200" dirty="0">
                <a:solidFill>
                  <a:srgbClr val="000000"/>
                </a:solidFill>
                <a:latin typeface="Menlo-Regular" charset="0"/>
              </a:rPr>
              <a:t>),</a:t>
            </a:r>
          </a:p>
          <a:p>
            <a:pPr>
              <a:spcAft>
                <a:spcPts val="0"/>
              </a:spcAft>
            </a:pPr>
            <a:r>
              <a:rPr lang="en-US" sz="1200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sz="1200" dirty="0" smtClean="0">
                <a:solidFill>
                  <a:srgbClr val="000000"/>
                </a:solidFill>
                <a:latin typeface="Menlo-Regular" charset="0"/>
              </a:rPr>
              <a:t>     </a:t>
            </a:r>
            <a:r>
              <a:rPr lang="en-US" sz="1200" dirty="0">
                <a:solidFill>
                  <a:srgbClr val="000000"/>
                </a:solidFill>
                <a:latin typeface="Menlo-Regular" charset="0"/>
              </a:rPr>
              <a:t>medium(EXTENSION_NS </a:t>
            </a:r>
            <a:r>
              <a:rPr lang="en-US" sz="1200" dirty="0">
                <a:solidFill>
                  <a:srgbClr val="C41A16"/>
                </a:solidFill>
                <a:latin typeface="Menlo-Regular" charset="0"/>
              </a:rPr>
              <a:t>"medium"</a:t>
            </a:r>
            <a:r>
              <a:rPr lang="en-US" sz="1200" dirty="0">
                <a:solidFill>
                  <a:srgbClr val="000000"/>
                </a:solidFill>
                <a:latin typeface="Menlo-Regular" charset="0"/>
              </a:rPr>
              <a:t>, </a:t>
            </a:r>
            <a:r>
              <a:rPr lang="en-US" sz="1200" dirty="0">
                <a:solidFill>
                  <a:srgbClr val="AA0D91"/>
                </a:solidFill>
                <a:latin typeface="Menlo-Regular" charset="0"/>
              </a:rPr>
              <a:t>this</a:t>
            </a:r>
            <a:r>
              <a:rPr lang="en-US" sz="1200" dirty="0">
                <a:solidFill>
                  <a:srgbClr val="000000"/>
                </a:solidFill>
                <a:latin typeface="Menlo-Regular" charset="0"/>
              </a:rPr>
              <a:t>, </a:t>
            </a:r>
            <a:r>
              <a:rPr lang="en-US" sz="1200" dirty="0">
                <a:solidFill>
                  <a:srgbClr val="C41A16"/>
                </a:solidFill>
                <a:latin typeface="Menlo-Regular" charset="0"/>
              </a:rPr>
              <a:t>"</a:t>
            </a:r>
            <a:r>
              <a:rPr lang="en-US" sz="1200" dirty="0" err="1">
                <a:solidFill>
                  <a:srgbClr val="C41A16"/>
                </a:solidFill>
                <a:latin typeface="Menlo-Regular" charset="0"/>
              </a:rPr>
              <a:t>www.ebi.ac.uk</a:t>
            </a:r>
            <a:r>
              <a:rPr lang="en-US" sz="1200" dirty="0">
                <a:solidFill>
                  <a:srgbClr val="C41A16"/>
                </a:solidFill>
                <a:latin typeface="Menlo-Regular" charset="0"/>
              </a:rPr>
              <a:t>/</a:t>
            </a:r>
            <a:r>
              <a:rPr lang="en-US" sz="1200" dirty="0" err="1">
                <a:solidFill>
                  <a:srgbClr val="C41A16"/>
                </a:solidFill>
                <a:latin typeface="Menlo-Regular" charset="0"/>
              </a:rPr>
              <a:t>efo</a:t>
            </a:r>
            <a:r>
              <a:rPr lang="en-US" sz="1200" dirty="0">
                <a:solidFill>
                  <a:srgbClr val="C41A16"/>
                </a:solidFill>
                <a:latin typeface="Menlo-Regular" charset="0"/>
              </a:rPr>
              <a:t>/EFO_0000579</a:t>
            </a:r>
            <a:r>
              <a:rPr lang="en-US" sz="1200" dirty="0" smtClean="0">
                <a:solidFill>
                  <a:srgbClr val="C41A16"/>
                </a:solidFill>
                <a:latin typeface="Menlo-Regular" charset="0"/>
              </a:rPr>
              <a:t>"</a:t>
            </a:r>
            <a:r>
              <a:rPr lang="en-US" sz="1200" dirty="0" smtClean="0">
                <a:solidFill>
                  <a:srgbClr val="000000"/>
                </a:solidFill>
                <a:latin typeface="Menlo-Regular" charset="0"/>
              </a:rPr>
              <a:t>),</a:t>
            </a:r>
          </a:p>
          <a:p>
            <a:pPr>
              <a:spcAft>
                <a:spcPts val="0"/>
              </a:spcAft>
            </a:pPr>
            <a:r>
              <a:rPr lang="en-US" sz="1200" dirty="0" smtClean="0">
                <a:solidFill>
                  <a:srgbClr val="000000"/>
                </a:solidFill>
                <a:latin typeface="Menlo-Regular" charset="0"/>
              </a:rPr>
              <a:t>      </a:t>
            </a:r>
            <a:r>
              <a:rPr lang="en-US" sz="1200" dirty="0" err="1">
                <a:solidFill>
                  <a:srgbClr val="000000"/>
                </a:solidFill>
                <a:latin typeface="Menlo-Regular" charset="0"/>
              </a:rPr>
              <a:t>vendorId</a:t>
            </a:r>
            <a:r>
              <a:rPr lang="en-US" sz="1200" dirty="0">
                <a:solidFill>
                  <a:srgbClr val="000000"/>
                </a:solidFill>
                <a:latin typeface="Menlo-Regular" charset="0"/>
              </a:rPr>
              <a:t>(EXTENSION_NS </a:t>
            </a:r>
            <a:r>
              <a:rPr lang="en-US" sz="1200" dirty="0">
                <a:solidFill>
                  <a:srgbClr val="C41A16"/>
                </a:solidFill>
                <a:latin typeface="Menlo-Regular" charset="0"/>
              </a:rPr>
              <a:t>"</a:t>
            </a:r>
            <a:r>
              <a:rPr lang="en-US" sz="1200" dirty="0" err="1">
                <a:solidFill>
                  <a:srgbClr val="C41A16"/>
                </a:solidFill>
                <a:latin typeface="Menlo-Regular" charset="0"/>
              </a:rPr>
              <a:t>vendorId</a:t>
            </a:r>
            <a:r>
              <a:rPr lang="en-US" sz="1200" dirty="0">
                <a:solidFill>
                  <a:srgbClr val="C41A16"/>
                </a:solidFill>
                <a:latin typeface="Menlo-Regular" charset="0"/>
              </a:rPr>
              <a:t>"</a:t>
            </a:r>
            <a:r>
              <a:rPr lang="en-US" sz="1200" dirty="0">
                <a:solidFill>
                  <a:srgbClr val="000000"/>
                </a:solidFill>
                <a:latin typeface="Menlo-Regular" charset="0"/>
              </a:rPr>
              <a:t>, </a:t>
            </a:r>
            <a:r>
              <a:rPr lang="en-US" sz="1200" dirty="0">
                <a:solidFill>
                  <a:srgbClr val="AA0D91"/>
                </a:solidFill>
                <a:latin typeface="Menlo-Regular" charset="0"/>
              </a:rPr>
              <a:t>this</a:t>
            </a:r>
            <a:r>
              <a:rPr lang="en-US" sz="1200" dirty="0">
                <a:solidFill>
                  <a:srgbClr val="000000"/>
                </a:solidFill>
                <a:latin typeface="Menlo-Regular" charset="0"/>
              </a:rPr>
              <a:t>, </a:t>
            </a:r>
            <a:r>
              <a:rPr lang="en-US" sz="1200" dirty="0">
                <a:solidFill>
                  <a:srgbClr val="C41A16"/>
                </a:solidFill>
                <a:latin typeface="Menlo-Regular" charset="0"/>
              </a:rPr>
              <a:t>"</a:t>
            </a:r>
            <a:r>
              <a:rPr lang="en-US" sz="1200" dirty="0" err="1">
                <a:solidFill>
                  <a:srgbClr val="C41A16"/>
                </a:solidFill>
                <a:latin typeface="Menlo-Regular" charset="0"/>
              </a:rPr>
              <a:t>sigmaaldrich.com</a:t>
            </a:r>
            <a:r>
              <a:rPr lang="en-US" sz="1200" dirty="0">
                <a:solidFill>
                  <a:srgbClr val="C41A16"/>
                </a:solidFill>
                <a:latin typeface="Menlo-Regular" charset="0"/>
              </a:rPr>
              <a:t>/L2542"</a:t>
            </a:r>
            <a:r>
              <a:rPr lang="en-US" sz="1200" dirty="0">
                <a:solidFill>
                  <a:srgbClr val="000000"/>
                </a:solidFill>
                <a:latin typeface="Menlo-Regular" charset="0"/>
              </a:rPr>
              <a:t>)</a:t>
            </a:r>
          </a:p>
          <a:p>
            <a:pPr>
              <a:spcAft>
                <a:spcPts val="0"/>
              </a:spcAft>
            </a:pP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   {          </a:t>
            </a:r>
          </a:p>
          <a:p>
            <a:pPr>
              <a:spcAft>
                <a:spcPts val="0"/>
              </a:spcAft>
            </a:pPr>
            <a:r>
              <a:rPr lang="de-DE" sz="1200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     </a:t>
            </a:r>
            <a:r>
              <a:rPr lang="de-DE" sz="1200" dirty="0" err="1" smtClean="0">
                <a:solidFill>
                  <a:srgbClr val="000000"/>
                </a:solidFill>
                <a:latin typeface="Menlo-Regular" charset="0"/>
              </a:rPr>
              <a:t>register_extension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de-DE" sz="1200" dirty="0">
                <a:solidFill>
                  <a:srgbClr val="000000"/>
                </a:solidFill>
                <a:latin typeface="Menlo-Regular" charset="0"/>
              </a:rPr>
              <a:t>&lt; Host &gt; (EXTENSION_PREFIX, EXTENSION_NS EXTENSION_CLASS);</a:t>
            </a:r>
          </a:p>
          <a:p>
            <a:pPr>
              <a:spcAft>
                <a:spcPts val="0"/>
              </a:spcAft>
            </a:pP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   };</a:t>
            </a:r>
          </a:p>
          <a:p>
            <a:pPr>
              <a:spcAft>
                <a:spcPts val="0"/>
              </a:spcAft>
            </a:pPr>
            <a:r>
              <a:rPr lang="de-DE" sz="1200" dirty="0">
                <a:solidFill>
                  <a:srgbClr val="000000"/>
                </a:solidFill>
                <a:latin typeface="Menlo-Regular" charset="0"/>
              </a:rPr>
              <a:t>}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519526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Host Context Serialization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311700" y="957739"/>
            <a:ext cx="8520598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AA0D91"/>
                </a:solidFill>
                <a:latin typeface="Menlo-Regular" charset="0"/>
              </a:rPr>
              <a:t>&lt;?xml version=</a:t>
            </a:r>
            <a:r>
              <a:rPr lang="en-US" dirty="0">
                <a:solidFill>
                  <a:srgbClr val="C41A16"/>
                </a:solidFill>
                <a:latin typeface="Menlo-Regular" charset="0"/>
              </a:rPr>
              <a:t>"1.0"</a:t>
            </a:r>
            <a:r>
              <a:rPr lang="en-US" dirty="0">
                <a:solidFill>
                  <a:srgbClr val="AA0D91"/>
                </a:solidFill>
                <a:latin typeface="Menlo-Regular" charset="0"/>
              </a:rPr>
              <a:t> encoding=</a:t>
            </a:r>
            <a:r>
              <a:rPr lang="en-US" dirty="0">
                <a:solidFill>
                  <a:srgbClr val="C41A16"/>
                </a:solidFill>
                <a:latin typeface="Menlo-Regular" charset="0"/>
              </a:rPr>
              <a:t>"utf-8"</a:t>
            </a:r>
            <a:r>
              <a:rPr lang="en-US" dirty="0">
                <a:solidFill>
                  <a:srgbClr val="AA0D91"/>
                </a:solidFill>
                <a:latin typeface="Menlo-Regular" charset="0"/>
              </a:rPr>
              <a:t>?&gt;</a:t>
            </a:r>
            <a:endParaRPr lang="en-US" dirty="0">
              <a:latin typeface="Menlo-Regular" charset="0"/>
            </a:endParaRPr>
          </a:p>
          <a:p>
            <a:r>
              <a:rPr lang="en-US" dirty="0">
                <a:solidFill>
                  <a:srgbClr val="AA0D91"/>
                </a:solidFill>
                <a:latin typeface="Menlo-Regular" charset="0"/>
              </a:rPr>
              <a:t>&lt;</a:t>
            </a:r>
            <a:r>
              <a:rPr lang="en-US" dirty="0" err="1">
                <a:solidFill>
                  <a:srgbClr val="AA0D91"/>
                </a:solidFill>
                <a:latin typeface="Menlo-Regular" charset="0"/>
              </a:rPr>
              <a:t>rdf:</a:t>
            </a:r>
            <a:r>
              <a:rPr lang="en-US" dirty="0" err="1">
                <a:solidFill>
                  <a:srgbClr val="836C28"/>
                </a:solidFill>
                <a:latin typeface="Menlo-Regular" charset="0"/>
              </a:rPr>
              <a:t>RDF</a:t>
            </a:r>
            <a:r>
              <a:rPr lang="en-US" dirty="0">
                <a:solidFill>
                  <a:srgbClr val="AA0D91"/>
                </a:solidFill>
                <a:latin typeface="Menlo-Regular" charset="0"/>
              </a:rPr>
              <a:t> </a:t>
            </a:r>
            <a:r>
              <a:rPr lang="en-US" dirty="0" err="1">
                <a:solidFill>
                  <a:srgbClr val="836C28"/>
                </a:solidFill>
                <a:latin typeface="Menlo-Regular" charset="0"/>
              </a:rPr>
              <a:t>xmlns</a:t>
            </a:r>
            <a:r>
              <a:rPr lang="en-US" dirty="0" err="1">
                <a:solidFill>
                  <a:srgbClr val="AA0D91"/>
                </a:solidFill>
                <a:latin typeface="Menlo-Regular" charset="0"/>
              </a:rPr>
              <a:t>:</a:t>
            </a:r>
            <a:r>
              <a:rPr lang="en-US" dirty="0" err="1">
                <a:solidFill>
                  <a:srgbClr val="836C28"/>
                </a:solidFill>
                <a:latin typeface="Menlo-Regular" charset="0"/>
              </a:rPr>
              <a:t>dcterms</a:t>
            </a:r>
            <a:r>
              <a:rPr lang="en-US" dirty="0">
                <a:solidFill>
                  <a:srgbClr val="AA0D91"/>
                </a:solidFill>
                <a:latin typeface="Menlo-Regular" charset="0"/>
              </a:rPr>
              <a:t>=</a:t>
            </a:r>
            <a:r>
              <a:rPr lang="en-US" dirty="0">
                <a:solidFill>
                  <a:srgbClr val="C41A16"/>
                </a:solidFill>
                <a:latin typeface="Menlo-Regular" charset="0"/>
              </a:rPr>
              <a:t>"</a:t>
            </a:r>
            <a:r>
              <a:rPr lang="en-US" dirty="0">
                <a:solidFill>
                  <a:srgbClr val="0E0EFF"/>
                </a:solidFill>
                <a:latin typeface="Menlo-Regular" charset="0"/>
                <a:hlinkClick r:id="rId3"/>
              </a:rPr>
              <a:t>http://purl.org/dc/terms/#</a:t>
            </a:r>
            <a:r>
              <a:rPr lang="en-US" dirty="0">
                <a:solidFill>
                  <a:srgbClr val="C41A16"/>
                </a:solidFill>
                <a:latin typeface="Menlo-Regular" charset="0"/>
                <a:hlinkClick r:id="rId3"/>
              </a:rPr>
              <a:t>"</a:t>
            </a:r>
            <a:endParaRPr lang="en-US" dirty="0">
              <a:solidFill>
                <a:srgbClr val="AA0D91"/>
              </a:solidFill>
              <a:latin typeface="Menlo-Regular" charset="0"/>
              <a:hlinkClick r:id="rId3"/>
            </a:endParaRPr>
          </a:p>
          <a:p>
            <a:r>
              <a:rPr lang="en-US" dirty="0">
                <a:solidFill>
                  <a:srgbClr val="AA0D91"/>
                </a:solidFill>
                <a:latin typeface="Menlo-Regular" charset="0"/>
              </a:rPr>
              <a:t>   </a:t>
            </a:r>
            <a:r>
              <a:rPr lang="en-US" dirty="0" err="1">
                <a:solidFill>
                  <a:srgbClr val="836C28"/>
                </a:solidFill>
                <a:latin typeface="Menlo-Regular" charset="0"/>
              </a:rPr>
              <a:t>xmlns</a:t>
            </a:r>
            <a:r>
              <a:rPr lang="en-US" dirty="0" err="1">
                <a:solidFill>
                  <a:srgbClr val="AA0D91"/>
                </a:solidFill>
                <a:latin typeface="Menlo-Regular" charset="0"/>
              </a:rPr>
              <a:t>:</a:t>
            </a:r>
            <a:r>
              <a:rPr lang="en-US" dirty="0" err="1">
                <a:solidFill>
                  <a:srgbClr val="836C28"/>
                </a:solidFill>
                <a:latin typeface="Menlo-Regular" charset="0"/>
              </a:rPr>
              <a:t>host_context</a:t>
            </a:r>
            <a:r>
              <a:rPr lang="en-US" dirty="0">
                <a:solidFill>
                  <a:srgbClr val="AA0D91"/>
                </a:solidFill>
                <a:latin typeface="Menlo-Regular" charset="0"/>
              </a:rPr>
              <a:t>=</a:t>
            </a:r>
            <a:r>
              <a:rPr lang="en-US" dirty="0">
                <a:solidFill>
                  <a:srgbClr val="C41A16"/>
                </a:solidFill>
                <a:latin typeface="Menlo-Regular" charset="0"/>
              </a:rPr>
              <a:t>"sys-</a:t>
            </a:r>
            <a:r>
              <a:rPr lang="en-US" dirty="0" err="1">
                <a:solidFill>
                  <a:srgbClr val="C41A16"/>
                </a:solidFill>
                <a:latin typeface="Menlo-Regular" charset="0"/>
              </a:rPr>
              <a:t>bio.org</a:t>
            </a:r>
            <a:r>
              <a:rPr lang="en-US" dirty="0">
                <a:solidFill>
                  <a:srgbClr val="C41A16"/>
                </a:solidFill>
                <a:latin typeface="Menlo-Regular" charset="0"/>
              </a:rPr>
              <a:t>/</a:t>
            </a:r>
            <a:r>
              <a:rPr lang="en-US" dirty="0" err="1">
                <a:solidFill>
                  <a:srgbClr val="C41A16"/>
                </a:solidFill>
                <a:latin typeface="Menlo-Regular" charset="0"/>
              </a:rPr>
              <a:t>HostContext</a:t>
            </a:r>
            <a:r>
              <a:rPr lang="en-US" dirty="0">
                <a:solidFill>
                  <a:srgbClr val="C41A16"/>
                </a:solidFill>
                <a:latin typeface="Menlo-Regular" charset="0"/>
              </a:rPr>
              <a:t>#"</a:t>
            </a:r>
            <a:endParaRPr lang="en-US" dirty="0">
              <a:solidFill>
                <a:srgbClr val="AA0D91"/>
              </a:solidFill>
              <a:latin typeface="Menlo-Regular" charset="0"/>
            </a:endParaRPr>
          </a:p>
          <a:p>
            <a:r>
              <a:rPr lang="en-US" dirty="0">
                <a:solidFill>
                  <a:srgbClr val="AA0D91"/>
                </a:solidFill>
                <a:latin typeface="Menlo-Regular" charset="0"/>
              </a:rPr>
              <a:t>   </a:t>
            </a:r>
            <a:r>
              <a:rPr lang="en-US" dirty="0" err="1">
                <a:solidFill>
                  <a:srgbClr val="836C28"/>
                </a:solidFill>
                <a:latin typeface="Menlo-Regular" charset="0"/>
              </a:rPr>
              <a:t>xmlns</a:t>
            </a:r>
            <a:r>
              <a:rPr lang="en-US" dirty="0" err="1">
                <a:solidFill>
                  <a:srgbClr val="AA0D91"/>
                </a:solidFill>
                <a:latin typeface="Menlo-Regular" charset="0"/>
              </a:rPr>
              <a:t>:</a:t>
            </a:r>
            <a:r>
              <a:rPr lang="en-US" dirty="0" err="1">
                <a:solidFill>
                  <a:srgbClr val="836C28"/>
                </a:solidFill>
                <a:latin typeface="Menlo-Regular" charset="0"/>
              </a:rPr>
              <a:t>prov</a:t>
            </a:r>
            <a:r>
              <a:rPr lang="en-US" dirty="0">
                <a:solidFill>
                  <a:srgbClr val="AA0D91"/>
                </a:solidFill>
                <a:latin typeface="Menlo-Regular" charset="0"/>
              </a:rPr>
              <a:t>=</a:t>
            </a:r>
            <a:r>
              <a:rPr lang="en-US" dirty="0">
                <a:solidFill>
                  <a:srgbClr val="C41A16"/>
                </a:solidFill>
                <a:latin typeface="Menlo-Regular" charset="0"/>
              </a:rPr>
              <a:t>"</a:t>
            </a:r>
            <a:r>
              <a:rPr lang="en-US" dirty="0">
                <a:solidFill>
                  <a:srgbClr val="0E0EFF"/>
                </a:solidFill>
                <a:latin typeface="Menlo-Regular" charset="0"/>
                <a:hlinkClick r:id="rId4"/>
              </a:rPr>
              <a:t>http://www.w3.org/ns/prov#</a:t>
            </a:r>
            <a:r>
              <a:rPr lang="en-US" dirty="0">
                <a:solidFill>
                  <a:srgbClr val="C41A16"/>
                </a:solidFill>
                <a:latin typeface="Menlo-Regular" charset="0"/>
                <a:hlinkClick r:id="rId4"/>
              </a:rPr>
              <a:t>"</a:t>
            </a:r>
            <a:endParaRPr lang="en-US" dirty="0">
              <a:solidFill>
                <a:srgbClr val="AA0D91"/>
              </a:solidFill>
              <a:latin typeface="Menlo-Regular" charset="0"/>
              <a:hlinkClick r:id="rId4"/>
            </a:endParaRPr>
          </a:p>
          <a:p>
            <a:r>
              <a:rPr lang="en-US" dirty="0">
                <a:solidFill>
                  <a:srgbClr val="AA0D91"/>
                </a:solidFill>
                <a:latin typeface="Menlo-Regular" charset="0"/>
              </a:rPr>
              <a:t>   </a:t>
            </a:r>
            <a:r>
              <a:rPr lang="en-US" dirty="0" err="1">
                <a:solidFill>
                  <a:srgbClr val="836C28"/>
                </a:solidFill>
                <a:latin typeface="Menlo-Regular" charset="0"/>
              </a:rPr>
              <a:t>xmlns</a:t>
            </a:r>
            <a:r>
              <a:rPr lang="en-US" dirty="0" err="1">
                <a:solidFill>
                  <a:srgbClr val="AA0D91"/>
                </a:solidFill>
                <a:latin typeface="Menlo-Regular" charset="0"/>
              </a:rPr>
              <a:t>:</a:t>
            </a:r>
            <a:r>
              <a:rPr lang="en-US" dirty="0" err="1">
                <a:solidFill>
                  <a:srgbClr val="836C28"/>
                </a:solidFill>
                <a:latin typeface="Menlo-Regular" charset="0"/>
              </a:rPr>
              <a:t>rdf</a:t>
            </a:r>
            <a:r>
              <a:rPr lang="en-US" dirty="0">
                <a:solidFill>
                  <a:srgbClr val="AA0D91"/>
                </a:solidFill>
                <a:latin typeface="Menlo-Regular" charset="0"/>
              </a:rPr>
              <a:t>=</a:t>
            </a:r>
            <a:r>
              <a:rPr lang="en-US" dirty="0">
                <a:solidFill>
                  <a:srgbClr val="C41A16"/>
                </a:solidFill>
                <a:latin typeface="Menlo-Regular" charset="0"/>
              </a:rPr>
              <a:t>"</a:t>
            </a:r>
            <a:r>
              <a:rPr lang="en-US" dirty="0">
                <a:solidFill>
                  <a:srgbClr val="0E0EFF"/>
                </a:solidFill>
                <a:latin typeface="Menlo-Regular" charset="0"/>
                <a:hlinkClick r:id="rId5"/>
              </a:rPr>
              <a:t>http://www.w3.org/1999/02/22-rdf-syntax-ns#</a:t>
            </a:r>
            <a:r>
              <a:rPr lang="en-US" dirty="0">
                <a:solidFill>
                  <a:srgbClr val="C41A16"/>
                </a:solidFill>
                <a:latin typeface="Menlo-Regular" charset="0"/>
                <a:hlinkClick r:id="rId5"/>
              </a:rPr>
              <a:t>"</a:t>
            </a:r>
            <a:endParaRPr lang="en-US" dirty="0">
              <a:solidFill>
                <a:srgbClr val="AA0D91"/>
              </a:solidFill>
              <a:latin typeface="Menlo-Regular" charset="0"/>
              <a:hlinkClick r:id="rId5"/>
            </a:endParaRPr>
          </a:p>
          <a:p>
            <a:r>
              <a:rPr lang="en-US" dirty="0">
                <a:solidFill>
                  <a:srgbClr val="AA0D91"/>
                </a:solidFill>
                <a:latin typeface="Menlo-Regular" charset="0"/>
              </a:rPr>
              <a:t>   </a:t>
            </a:r>
            <a:r>
              <a:rPr lang="en-US" dirty="0" err="1">
                <a:solidFill>
                  <a:srgbClr val="836C28"/>
                </a:solidFill>
                <a:latin typeface="Menlo-Regular" charset="0"/>
              </a:rPr>
              <a:t>xmlns</a:t>
            </a:r>
            <a:r>
              <a:rPr lang="en-US" dirty="0" err="1">
                <a:solidFill>
                  <a:srgbClr val="AA0D91"/>
                </a:solidFill>
                <a:latin typeface="Menlo-Regular" charset="0"/>
              </a:rPr>
              <a:t>:</a:t>
            </a:r>
            <a:r>
              <a:rPr lang="en-US" dirty="0" err="1">
                <a:solidFill>
                  <a:srgbClr val="836C28"/>
                </a:solidFill>
                <a:latin typeface="Menlo-Regular" charset="0"/>
              </a:rPr>
              <a:t>sbol</a:t>
            </a:r>
            <a:r>
              <a:rPr lang="en-US" dirty="0">
                <a:solidFill>
                  <a:srgbClr val="AA0D91"/>
                </a:solidFill>
                <a:latin typeface="Menlo-Regular" charset="0"/>
              </a:rPr>
              <a:t>=</a:t>
            </a:r>
            <a:r>
              <a:rPr lang="en-US" dirty="0">
                <a:solidFill>
                  <a:srgbClr val="C41A16"/>
                </a:solidFill>
                <a:latin typeface="Menlo-Regular" charset="0"/>
              </a:rPr>
              <a:t>"</a:t>
            </a:r>
            <a:r>
              <a:rPr lang="en-US" dirty="0">
                <a:solidFill>
                  <a:srgbClr val="0E0EFF"/>
                </a:solidFill>
                <a:latin typeface="Menlo-Regular" charset="0"/>
                <a:hlinkClick r:id="rId6"/>
              </a:rPr>
              <a:t>http://sbols.org/v2#</a:t>
            </a:r>
            <a:r>
              <a:rPr lang="en-US" dirty="0">
                <a:solidFill>
                  <a:srgbClr val="C41A16"/>
                </a:solidFill>
                <a:latin typeface="Menlo-Regular" charset="0"/>
                <a:hlinkClick r:id="rId6"/>
              </a:rPr>
              <a:t>"</a:t>
            </a:r>
            <a:r>
              <a:rPr lang="en-US" dirty="0">
                <a:solidFill>
                  <a:srgbClr val="AA0D91"/>
                </a:solidFill>
                <a:latin typeface="Menlo-Regular" charset="0"/>
                <a:hlinkClick r:id="rId6"/>
              </a:rPr>
              <a:t>&gt;</a:t>
            </a:r>
            <a:endParaRPr lang="en-US" dirty="0">
              <a:latin typeface="Menlo-Regular" charset="0"/>
              <a:hlinkClick r:id="rId6"/>
            </a:endParaRPr>
          </a:p>
          <a:p>
            <a:r>
              <a:rPr lang="en-US" dirty="0">
                <a:latin typeface="Menlo-Regular" charset="0"/>
              </a:rPr>
              <a:t>  </a:t>
            </a:r>
            <a:r>
              <a:rPr lang="en-US" dirty="0">
                <a:solidFill>
                  <a:srgbClr val="AA0D91"/>
                </a:solidFill>
                <a:latin typeface="Menlo-Regular" charset="0"/>
              </a:rPr>
              <a:t>&lt;</a:t>
            </a:r>
            <a:r>
              <a:rPr lang="en-US" dirty="0" err="1">
                <a:solidFill>
                  <a:srgbClr val="AA0D91"/>
                </a:solidFill>
                <a:latin typeface="Menlo-Regular" charset="0"/>
              </a:rPr>
              <a:t>host_context:</a:t>
            </a:r>
            <a:r>
              <a:rPr lang="en-US" dirty="0" err="1">
                <a:solidFill>
                  <a:srgbClr val="836C28"/>
                </a:solidFill>
                <a:latin typeface="Menlo-Regular" charset="0"/>
              </a:rPr>
              <a:t>Host</a:t>
            </a:r>
            <a:r>
              <a:rPr lang="en-US" dirty="0">
                <a:solidFill>
                  <a:srgbClr val="AA0D91"/>
                </a:solidFill>
                <a:latin typeface="Menlo-Regular" charset="0"/>
              </a:rPr>
              <a:t> </a:t>
            </a:r>
            <a:r>
              <a:rPr lang="en-US" dirty="0" err="1">
                <a:solidFill>
                  <a:srgbClr val="836C28"/>
                </a:solidFill>
                <a:latin typeface="Menlo-Regular" charset="0"/>
              </a:rPr>
              <a:t>rdf</a:t>
            </a:r>
            <a:r>
              <a:rPr lang="en-US" dirty="0" err="1">
                <a:solidFill>
                  <a:srgbClr val="AA0D91"/>
                </a:solidFill>
                <a:latin typeface="Menlo-Regular" charset="0"/>
              </a:rPr>
              <a:t>:</a:t>
            </a:r>
            <a:r>
              <a:rPr lang="en-US" dirty="0" err="1">
                <a:solidFill>
                  <a:srgbClr val="836C28"/>
                </a:solidFill>
                <a:latin typeface="Menlo-Regular" charset="0"/>
              </a:rPr>
              <a:t>about</a:t>
            </a:r>
            <a:r>
              <a:rPr lang="en-US" dirty="0">
                <a:solidFill>
                  <a:srgbClr val="AA0D91"/>
                </a:solidFill>
                <a:latin typeface="Menlo-Regular" charset="0"/>
              </a:rPr>
              <a:t>=</a:t>
            </a:r>
            <a:r>
              <a:rPr lang="en-US" dirty="0">
                <a:solidFill>
                  <a:srgbClr val="C41A16"/>
                </a:solidFill>
                <a:latin typeface="Menlo-Regular" charset="0"/>
              </a:rPr>
              <a:t>"sys-</a:t>
            </a:r>
            <a:r>
              <a:rPr lang="en-US" dirty="0" err="1">
                <a:solidFill>
                  <a:srgbClr val="C41A16"/>
                </a:solidFill>
                <a:latin typeface="Menlo-Regular" charset="0"/>
              </a:rPr>
              <a:t>bio.org</a:t>
            </a:r>
            <a:r>
              <a:rPr lang="en-US" dirty="0">
                <a:solidFill>
                  <a:srgbClr val="C41A16"/>
                </a:solidFill>
                <a:latin typeface="Menlo-Regular" charset="0"/>
              </a:rPr>
              <a:t>/BB1"</a:t>
            </a:r>
            <a:r>
              <a:rPr lang="en-US" dirty="0">
                <a:solidFill>
                  <a:srgbClr val="AA0D91"/>
                </a:solidFill>
                <a:latin typeface="Menlo-Regular" charset="0"/>
              </a:rPr>
              <a:t>&gt;</a:t>
            </a:r>
            <a:endParaRPr lang="en-US" dirty="0">
              <a:latin typeface="Menlo-Regular" charset="0"/>
            </a:endParaRPr>
          </a:p>
          <a:p>
            <a:r>
              <a:rPr lang="en-US" dirty="0">
                <a:latin typeface="Menlo-Regular" charset="0"/>
              </a:rPr>
              <a:t>    </a:t>
            </a:r>
            <a:r>
              <a:rPr lang="en-US" dirty="0">
                <a:solidFill>
                  <a:srgbClr val="AA0D91"/>
                </a:solidFill>
                <a:latin typeface="Menlo-Regular" charset="0"/>
              </a:rPr>
              <a:t>&lt;</a:t>
            </a:r>
            <a:r>
              <a:rPr lang="en-US" dirty="0" err="1">
                <a:solidFill>
                  <a:srgbClr val="AA0D91"/>
                </a:solidFill>
                <a:latin typeface="Menlo-Regular" charset="0"/>
              </a:rPr>
              <a:t>sbol:</a:t>
            </a:r>
            <a:r>
              <a:rPr lang="en-US" dirty="0" err="1">
                <a:solidFill>
                  <a:srgbClr val="836C28"/>
                </a:solidFill>
                <a:latin typeface="Menlo-Regular" charset="0"/>
              </a:rPr>
              <a:t>persistentIdentity</a:t>
            </a:r>
            <a:r>
              <a:rPr lang="en-US" dirty="0">
                <a:solidFill>
                  <a:srgbClr val="AA0D91"/>
                </a:solidFill>
                <a:latin typeface="Menlo-Regular" charset="0"/>
              </a:rPr>
              <a:t> </a:t>
            </a:r>
            <a:r>
              <a:rPr lang="en-US" dirty="0" err="1">
                <a:solidFill>
                  <a:srgbClr val="836C28"/>
                </a:solidFill>
                <a:latin typeface="Menlo-Regular" charset="0"/>
              </a:rPr>
              <a:t>rdf</a:t>
            </a:r>
            <a:r>
              <a:rPr lang="en-US" dirty="0" err="1">
                <a:solidFill>
                  <a:srgbClr val="AA0D91"/>
                </a:solidFill>
                <a:latin typeface="Menlo-Regular" charset="0"/>
              </a:rPr>
              <a:t>:</a:t>
            </a:r>
            <a:r>
              <a:rPr lang="en-US" dirty="0" err="1">
                <a:solidFill>
                  <a:srgbClr val="836C28"/>
                </a:solidFill>
                <a:latin typeface="Menlo-Regular" charset="0"/>
              </a:rPr>
              <a:t>resource</a:t>
            </a:r>
            <a:r>
              <a:rPr lang="en-US" dirty="0">
                <a:solidFill>
                  <a:srgbClr val="AA0D91"/>
                </a:solidFill>
                <a:latin typeface="Menlo-Regular" charset="0"/>
              </a:rPr>
              <a:t>=</a:t>
            </a:r>
            <a:r>
              <a:rPr lang="en-US" dirty="0">
                <a:solidFill>
                  <a:srgbClr val="C41A16"/>
                </a:solidFill>
                <a:latin typeface="Menlo-Regular" charset="0"/>
              </a:rPr>
              <a:t>"sys-</a:t>
            </a:r>
            <a:r>
              <a:rPr lang="en-US" dirty="0" err="1">
                <a:solidFill>
                  <a:srgbClr val="C41A16"/>
                </a:solidFill>
                <a:latin typeface="Menlo-Regular" charset="0"/>
              </a:rPr>
              <a:t>bio.org</a:t>
            </a:r>
            <a:r>
              <a:rPr lang="en-US" dirty="0">
                <a:solidFill>
                  <a:srgbClr val="C41A16"/>
                </a:solidFill>
                <a:latin typeface="Menlo-Regular" charset="0"/>
              </a:rPr>
              <a:t>/BB1"</a:t>
            </a:r>
            <a:r>
              <a:rPr lang="en-US" dirty="0">
                <a:solidFill>
                  <a:srgbClr val="AA0D91"/>
                </a:solidFill>
                <a:latin typeface="Menlo-Regular" charset="0"/>
              </a:rPr>
              <a:t>/&gt;</a:t>
            </a:r>
            <a:endParaRPr lang="en-US" dirty="0">
              <a:latin typeface="Menlo-Regular" charset="0"/>
            </a:endParaRPr>
          </a:p>
          <a:p>
            <a:r>
              <a:rPr lang="en-US" dirty="0">
                <a:latin typeface="Menlo-Regular" charset="0"/>
              </a:rPr>
              <a:t>    </a:t>
            </a:r>
            <a:r>
              <a:rPr lang="en-US" dirty="0">
                <a:solidFill>
                  <a:srgbClr val="AA0D91"/>
                </a:solidFill>
                <a:latin typeface="Menlo-Regular" charset="0"/>
              </a:rPr>
              <a:t>&lt;</a:t>
            </a:r>
            <a:r>
              <a:rPr lang="en-US" dirty="0" err="1">
                <a:solidFill>
                  <a:srgbClr val="AA0D91"/>
                </a:solidFill>
                <a:latin typeface="Menlo-Regular" charset="0"/>
              </a:rPr>
              <a:t>host_context:</a:t>
            </a:r>
            <a:r>
              <a:rPr lang="en-US" dirty="0" err="1">
                <a:solidFill>
                  <a:srgbClr val="836C28"/>
                </a:solidFill>
                <a:latin typeface="Menlo-Regular" charset="0"/>
              </a:rPr>
              <a:t>generation</a:t>
            </a:r>
            <a:r>
              <a:rPr lang="en-US" dirty="0">
                <a:solidFill>
                  <a:srgbClr val="AA0D91"/>
                </a:solidFill>
                <a:latin typeface="Menlo-Regular" charset="0"/>
              </a:rPr>
              <a:t>&gt;</a:t>
            </a:r>
            <a:r>
              <a:rPr lang="en-US" dirty="0">
                <a:latin typeface="Menlo-Regular" charset="0"/>
              </a:rPr>
              <a:t>1</a:t>
            </a:r>
            <a:r>
              <a:rPr lang="en-US" dirty="0">
                <a:solidFill>
                  <a:srgbClr val="AA0D91"/>
                </a:solidFill>
                <a:latin typeface="Menlo-Regular" charset="0"/>
              </a:rPr>
              <a:t>&lt;/</a:t>
            </a:r>
            <a:r>
              <a:rPr lang="en-US" dirty="0" err="1">
                <a:solidFill>
                  <a:srgbClr val="AA0D91"/>
                </a:solidFill>
                <a:latin typeface="Menlo-Regular" charset="0"/>
              </a:rPr>
              <a:t>host_context:generation</a:t>
            </a:r>
            <a:r>
              <a:rPr lang="en-US" dirty="0">
                <a:solidFill>
                  <a:srgbClr val="AA0D91"/>
                </a:solidFill>
                <a:latin typeface="Menlo-Regular" charset="0"/>
              </a:rPr>
              <a:t>&gt;</a:t>
            </a:r>
            <a:endParaRPr lang="en-US" dirty="0">
              <a:latin typeface="Menlo-Regular" charset="0"/>
            </a:endParaRPr>
          </a:p>
          <a:p>
            <a:r>
              <a:rPr lang="en-US" dirty="0">
                <a:latin typeface="Menlo-Regular" charset="0"/>
              </a:rPr>
              <a:t>    </a:t>
            </a:r>
            <a:r>
              <a:rPr lang="en-US" dirty="0">
                <a:solidFill>
                  <a:srgbClr val="AA0D91"/>
                </a:solidFill>
                <a:latin typeface="Menlo-Regular" charset="0"/>
              </a:rPr>
              <a:t>&lt;</a:t>
            </a:r>
            <a:r>
              <a:rPr lang="en-US" dirty="0" err="1">
                <a:solidFill>
                  <a:srgbClr val="AA0D91"/>
                </a:solidFill>
                <a:latin typeface="Menlo-Regular" charset="0"/>
              </a:rPr>
              <a:t>host_context:</a:t>
            </a:r>
            <a:r>
              <a:rPr lang="en-US" dirty="0" err="1">
                <a:solidFill>
                  <a:srgbClr val="836C28"/>
                </a:solidFill>
                <a:latin typeface="Menlo-Regular" charset="0"/>
              </a:rPr>
              <a:t>medium</a:t>
            </a:r>
            <a:r>
              <a:rPr lang="en-US" dirty="0">
                <a:solidFill>
                  <a:srgbClr val="AA0D91"/>
                </a:solidFill>
                <a:latin typeface="Menlo-Regular" charset="0"/>
              </a:rPr>
              <a:t> </a:t>
            </a:r>
            <a:r>
              <a:rPr lang="en-US" dirty="0" err="1">
                <a:solidFill>
                  <a:srgbClr val="836C28"/>
                </a:solidFill>
                <a:latin typeface="Menlo-Regular" charset="0"/>
              </a:rPr>
              <a:t>rdf</a:t>
            </a:r>
            <a:r>
              <a:rPr lang="en-US" dirty="0" err="1">
                <a:solidFill>
                  <a:srgbClr val="AA0D91"/>
                </a:solidFill>
                <a:latin typeface="Menlo-Regular" charset="0"/>
              </a:rPr>
              <a:t>:</a:t>
            </a:r>
            <a:r>
              <a:rPr lang="en-US" dirty="0" err="1">
                <a:solidFill>
                  <a:srgbClr val="836C28"/>
                </a:solidFill>
                <a:latin typeface="Menlo-Regular" charset="0"/>
              </a:rPr>
              <a:t>resource</a:t>
            </a:r>
            <a:r>
              <a:rPr lang="en-US" dirty="0">
                <a:solidFill>
                  <a:srgbClr val="AA0D91"/>
                </a:solidFill>
                <a:latin typeface="Menlo-Regular" charset="0"/>
              </a:rPr>
              <a:t>=</a:t>
            </a:r>
            <a:r>
              <a:rPr lang="en-US" dirty="0">
                <a:solidFill>
                  <a:srgbClr val="C41A16"/>
                </a:solidFill>
                <a:latin typeface="Menlo-Regular" charset="0"/>
              </a:rPr>
              <a:t>"</a:t>
            </a:r>
            <a:r>
              <a:rPr lang="en-US" dirty="0" err="1">
                <a:solidFill>
                  <a:srgbClr val="C41A16"/>
                </a:solidFill>
                <a:latin typeface="Menlo-Regular" charset="0"/>
              </a:rPr>
              <a:t>www.ebi.ac.uk</a:t>
            </a:r>
            <a:r>
              <a:rPr lang="en-US" dirty="0">
                <a:solidFill>
                  <a:srgbClr val="C41A16"/>
                </a:solidFill>
                <a:latin typeface="Menlo-Regular" charset="0"/>
              </a:rPr>
              <a:t>/</a:t>
            </a:r>
            <a:r>
              <a:rPr lang="en-US" dirty="0" err="1">
                <a:solidFill>
                  <a:srgbClr val="C41A16"/>
                </a:solidFill>
                <a:latin typeface="Menlo-Regular" charset="0"/>
              </a:rPr>
              <a:t>efo</a:t>
            </a:r>
            <a:r>
              <a:rPr lang="en-US" dirty="0">
                <a:solidFill>
                  <a:srgbClr val="C41A16"/>
                </a:solidFill>
                <a:latin typeface="Menlo-Regular" charset="0"/>
              </a:rPr>
              <a:t>/EFO_0000579"</a:t>
            </a:r>
            <a:r>
              <a:rPr lang="en-US" dirty="0">
                <a:solidFill>
                  <a:srgbClr val="AA0D91"/>
                </a:solidFill>
                <a:latin typeface="Menlo-Regular" charset="0"/>
              </a:rPr>
              <a:t>/&gt;</a:t>
            </a:r>
            <a:endParaRPr lang="en-US" dirty="0">
              <a:latin typeface="Menlo-Regular" charset="0"/>
            </a:endParaRPr>
          </a:p>
          <a:p>
            <a:r>
              <a:rPr lang="en-US" dirty="0">
                <a:latin typeface="Menlo-Regular" charset="0"/>
              </a:rPr>
              <a:t>    </a:t>
            </a:r>
            <a:r>
              <a:rPr lang="en-US" dirty="0">
                <a:solidFill>
                  <a:srgbClr val="AA0D91"/>
                </a:solidFill>
                <a:latin typeface="Menlo-Regular" charset="0"/>
              </a:rPr>
              <a:t>&lt;</a:t>
            </a:r>
            <a:r>
              <a:rPr lang="en-US" dirty="0" err="1">
                <a:solidFill>
                  <a:srgbClr val="AA0D91"/>
                </a:solidFill>
                <a:latin typeface="Menlo-Regular" charset="0"/>
              </a:rPr>
              <a:t>host_context:</a:t>
            </a:r>
            <a:r>
              <a:rPr lang="en-US" dirty="0" err="1">
                <a:solidFill>
                  <a:srgbClr val="836C28"/>
                </a:solidFill>
                <a:latin typeface="Menlo-Regular" charset="0"/>
              </a:rPr>
              <a:t>vendorId</a:t>
            </a:r>
            <a:r>
              <a:rPr lang="en-US" dirty="0">
                <a:solidFill>
                  <a:srgbClr val="AA0D91"/>
                </a:solidFill>
                <a:latin typeface="Menlo-Regular" charset="0"/>
              </a:rPr>
              <a:t>&gt;</a:t>
            </a:r>
            <a:r>
              <a:rPr lang="en-US" dirty="0" err="1">
                <a:latin typeface="Menlo-Regular" charset="0"/>
              </a:rPr>
              <a:t>sigmaaldrich.com</a:t>
            </a:r>
            <a:r>
              <a:rPr lang="en-US" dirty="0">
                <a:latin typeface="Menlo-Regular" charset="0"/>
              </a:rPr>
              <a:t>/L2542</a:t>
            </a:r>
            <a:r>
              <a:rPr lang="en-US" dirty="0">
                <a:solidFill>
                  <a:srgbClr val="AA0D91"/>
                </a:solidFill>
                <a:latin typeface="Menlo-Regular" charset="0"/>
              </a:rPr>
              <a:t>&lt;/</a:t>
            </a:r>
            <a:r>
              <a:rPr lang="en-US" dirty="0" err="1">
                <a:solidFill>
                  <a:srgbClr val="AA0D91"/>
                </a:solidFill>
                <a:latin typeface="Menlo-Regular" charset="0"/>
              </a:rPr>
              <a:t>host_context:vendorId</a:t>
            </a:r>
            <a:r>
              <a:rPr lang="en-US" dirty="0">
                <a:solidFill>
                  <a:srgbClr val="AA0D91"/>
                </a:solidFill>
                <a:latin typeface="Menlo-Regular" charset="0"/>
              </a:rPr>
              <a:t>&gt;</a:t>
            </a:r>
            <a:endParaRPr lang="en-US" dirty="0">
              <a:latin typeface="Menlo-Regular" charset="0"/>
            </a:endParaRPr>
          </a:p>
          <a:p>
            <a:r>
              <a:rPr lang="en-US" dirty="0">
                <a:latin typeface="Menlo-Regular" charset="0"/>
              </a:rPr>
              <a:t>  </a:t>
            </a:r>
            <a:r>
              <a:rPr lang="en-US" dirty="0">
                <a:solidFill>
                  <a:srgbClr val="AA0D91"/>
                </a:solidFill>
                <a:latin typeface="Menlo-Regular" charset="0"/>
              </a:rPr>
              <a:t>&lt;/</a:t>
            </a:r>
            <a:r>
              <a:rPr lang="en-US" dirty="0" err="1">
                <a:solidFill>
                  <a:srgbClr val="AA0D91"/>
                </a:solidFill>
                <a:latin typeface="Menlo-Regular" charset="0"/>
              </a:rPr>
              <a:t>host_context:Host</a:t>
            </a:r>
            <a:r>
              <a:rPr lang="en-US" dirty="0">
                <a:solidFill>
                  <a:srgbClr val="AA0D91"/>
                </a:solidFill>
                <a:latin typeface="Menlo-Regular" charset="0"/>
              </a:rPr>
              <a:t>&gt;</a:t>
            </a:r>
            <a:endParaRPr lang="en-US" dirty="0">
              <a:latin typeface="Menlo-Regular" charset="0"/>
            </a:endParaRPr>
          </a:p>
          <a:p>
            <a:r>
              <a:rPr lang="en-US" dirty="0">
                <a:latin typeface="Menlo-Regular" charset="0"/>
              </a:rPr>
              <a:t>  </a:t>
            </a:r>
            <a:r>
              <a:rPr lang="en-US" dirty="0">
                <a:solidFill>
                  <a:srgbClr val="AA0D91"/>
                </a:solidFill>
                <a:latin typeface="Menlo-Regular" charset="0"/>
              </a:rPr>
              <a:t>&lt;</a:t>
            </a:r>
            <a:r>
              <a:rPr lang="en-US" dirty="0" err="1">
                <a:solidFill>
                  <a:srgbClr val="AA0D91"/>
                </a:solidFill>
                <a:latin typeface="Menlo-Regular" charset="0"/>
              </a:rPr>
              <a:t>sbol:</a:t>
            </a:r>
            <a:r>
              <a:rPr lang="en-US" dirty="0" err="1">
                <a:solidFill>
                  <a:srgbClr val="836C28"/>
                </a:solidFill>
                <a:latin typeface="Menlo-Regular" charset="0"/>
              </a:rPr>
              <a:t>ModuleDefinition</a:t>
            </a:r>
            <a:r>
              <a:rPr lang="en-US" dirty="0">
                <a:solidFill>
                  <a:srgbClr val="AA0D91"/>
                </a:solidFill>
                <a:latin typeface="Menlo-Regular" charset="0"/>
              </a:rPr>
              <a:t> </a:t>
            </a:r>
            <a:r>
              <a:rPr lang="en-US" dirty="0" err="1">
                <a:solidFill>
                  <a:srgbClr val="836C28"/>
                </a:solidFill>
                <a:latin typeface="Menlo-Regular" charset="0"/>
              </a:rPr>
              <a:t>rdf</a:t>
            </a:r>
            <a:r>
              <a:rPr lang="en-US" dirty="0" err="1">
                <a:solidFill>
                  <a:srgbClr val="AA0D91"/>
                </a:solidFill>
                <a:latin typeface="Menlo-Regular" charset="0"/>
              </a:rPr>
              <a:t>:</a:t>
            </a:r>
            <a:r>
              <a:rPr lang="en-US" dirty="0" err="1">
                <a:solidFill>
                  <a:srgbClr val="836C28"/>
                </a:solidFill>
                <a:latin typeface="Menlo-Regular" charset="0"/>
              </a:rPr>
              <a:t>about</a:t>
            </a:r>
            <a:r>
              <a:rPr lang="en-US" dirty="0">
                <a:solidFill>
                  <a:srgbClr val="AA0D91"/>
                </a:solidFill>
                <a:latin typeface="Menlo-Regular" charset="0"/>
              </a:rPr>
              <a:t>=</a:t>
            </a:r>
            <a:r>
              <a:rPr lang="en-US" dirty="0">
                <a:solidFill>
                  <a:srgbClr val="C41A16"/>
                </a:solidFill>
                <a:latin typeface="Menlo-Regular" charset="0"/>
              </a:rPr>
              <a:t>"sys-</a:t>
            </a:r>
            <a:r>
              <a:rPr lang="en-US" dirty="0" err="1">
                <a:solidFill>
                  <a:srgbClr val="C41A16"/>
                </a:solidFill>
                <a:latin typeface="Menlo-Regular" charset="0"/>
              </a:rPr>
              <a:t>bio.org</a:t>
            </a:r>
            <a:r>
              <a:rPr lang="en-US" dirty="0">
                <a:solidFill>
                  <a:srgbClr val="C41A16"/>
                </a:solidFill>
                <a:latin typeface="Menlo-Regular" charset="0"/>
              </a:rPr>
              <a:t>/</a:t>
            </a:r>
            <a:r>
              <a:rPr lang="en-US" dirty="0" err="1">
                <a:solidFill>
                  <a:srgbClr val="C41A16"/>
                </a:solidFill>
                <a:latin typeface="Menlo-Regular" charset="0"/>
              </a:rPr>
              <a:t>CRISPRTemplate</a:t>
            </a:r>
            <a:r>
              <a:rPr lang="en-US" dirty="0">
                <a:solidFill>
                  <a:srgbClr val="C41A16"/>
                </a:solidFill>
                <a:latin typeface="Menlo-Regular" charset="0"/>
              </a:rPr>
              <a:t>"</a:t>
            </a:r>
            <a:r>
              <a:rPr lang="en-US" dirty="0">
                <a:solidFill>
                  <a:srgbClr val="AA0D91"/>
                </a:solidFill>
                <a:latin typeface="Menlo-Regular" charset="0"/>
              </a:rPr>
              <a:t>&gt;</a:t>
            </a:r>
            <a:endParaRPr lang="en-US" dirty="0">
              <a:latin typeface="Menlo-Regular" charset="0"/>
            </a:endParaRPr>
          </a:p>
          <a:p>
            <a:r>
              <a:rPr lang="en-US" dirty="0">
                <a:latin typeface="Menlo-Regular" charset="0"/>
              </a:rPr>
              <a:t>    </a:t>
            </a:r>
            <a:r>
              <a:rPr lang="en-US" dirty="0">
                <a:solidFill>
                  <a:srgbClr val="AA0D91"/>
                </a:solidFill>
                <a:latin typeface="Menlo-Regular" charset="0"/>
              </a:rPr>
              <a:t>&lt;</a:t>
            </a:r>
            <a:r>
              <a:rPr lang="en-US" dirty="0" err="1">
                <a:solidFill>
                  <a:srgbClr val="AA0D91"/>
                </a:solidFill>
                <a:latin typeface="Menlo-Regular" charset="0"/>
              </a:rPr>
              <a:t>sbol:</a:t>
            </a:r>
            <a:r>
              <a:rPr lang="en-US" dirty="0" err="1">
                <a:solidFill>
                  <a:srgbClr val="836C28"/>
                </a:solidFill>
                <a:latin typeface="Menlo-Regular" charset="0"/>
              </a:rPr>
              <a:t>persistentIdentity</a:t>
            </a:r>
            <a:r>
              <a:rPr lang="en-US" dirty="0">
                <a:solidFill>
                  <a:srgbClr val="AA0D91"/>
                </a:solidFill>
                <a:latin typeface="Menlo-Regular" charset="0"/>
              </a:rPr>
              <a:t> </a:t>
            </a:r>
            <a:r>
              <a:rPr lang="en-US" dirty="0" err="1">
                <a:solidFill>
                  <a:srgbClr val="836C28"/>
                </a:solidFill>
                <a:latin typeface="Menlo-Regular" charset="0"/>
              </a:rPr>
              <a:t>rdf</a:t>
            </a:r>
            <a:r>
              <a:rPr lang="en-US" dirty="0" err="1">
                <a:solidFill>
                  <a:srgbClr val="AA0D91"/>
                </a:solidFill>
                <a:latin typeface="Menlo-Regular" charset="0"/>
              </a:rPr>
              <a:t>:</a:t>
            </a:r>
            <a:r>
              <a:rPr lang="en-US" dirty="0" err="1">
                <a:solidFill>
                  <a:srgbClr val="836C28"/>
                </a:solidFill>
                <a:latin typeface="Menlo-Regular" charset="0"/>
              </a:rPr>
              <a:t>resource</a:t>
            </a:r>
            <a:r>
              <a:rPr lang="en-US" dirty="0">
                <a:solidFill>
                  <a:srgbClr val="AA0D91"/>
                </a:solidFill>
                <a:latin typeface="Menlo-Regular" charset="0"/>
              </a:rPr>
              <a:t>=</a:t>
            </a:r>
            <a:r>
              <a:rPr lang="en-US" dirty="0">
                <a:solidFill>
                  <a:srgbClr val="C41A16"/>
                </a:solidFill>
                <a:latin typeface="Menlo-Regular" charset="0"/>
              </a:rPr>
              <a:t>"sys-</a:t>
            </a:r>
            <a:r>
              <a:rPr lang="en-US" dirty="0" err="1">
                <a:solidFill>
                  <a:srgbClr val="C41A16"/>
                </a:solidFill>
                <a:latin typeface="Menlo-Regular" charset="0"/>
              </a:rPr>
              <a:t>bio.org</a:t>
            </a:r>
            <a:r>
              <a:rPr lang="en-US" dirty="0">
                <a:solidFill>
                  <a:srgbClr val="C41A16"/>
                </a:solidFill>
                <a:latin typeface="Menlo-Regular" charset="0"/>
              </a:rPr>
              <a:t>/</a:t>
            </a:r>
            <a:r>
              <a:rPr lang="en-US" dirty="0" err="1">
                <a:solidFill>
                  <a:srgbClr val="C41A16"/>
                </a:solidFill>
                <a:latin typeface="Menlo-Regular" charset="0"/>
              </a:rPr>
              <a:t>CRISPRTemplate</a:t>
            </a:r>
            <a:r>
              <a:rPr lang="en-US" dirty="0">
                <a:solidFill>
                  <a:srgbClr val="C41A16"/>
                </a:solidFill>
                <a:latin typeface="Menlo-Regular" charset="0"/>
              </a:rPr>
              <a:t>"</a:t>
            </a:r>
            <a:r>
              <a:rPr lang="en-US" dirty="0">
                <a:solidFill>
                  <a:srgbClr val="AA0D91"/>
                </a:solidFill>
                <a:latin typeface="Menlo-Regular" charset="0"/>
              </a:rPr>
              <a:t>/&gt;</a:t>
            </a:r>
            <a:endParaRPr lang="en-US" dirty="0">
              <a:latin typeface="Menlo-Regular" charset="0"/>
            </a:endParaRPr>
          </a:p>
          <a:p>
            <a:r>
              <a:rPr lang="en-US" dirty="0">
                <a:latin typeface="Menlo-Regular" charset="0"/>
              </a:rPr>
              <a:t>  </a:t>
            </a:r>
            <a:r>
              <a:rPr lang="en-US" dirty="0">
                <a:solidFill>
                  <a:srgbClr val="AA0D91"/>
                </a:solidFill>
                <a:latin typeface="Menlo-Regular" charset="0"/>
              </a:rPr>
              <a:t>&lt;/</a:t>
            </a:r>
            <a:r>
              <a:rPr lang="en-US" dirty="0" err="1">
                <a:solidFill>
                  <a:srgbClr val="AA0D91"/>
                </a:solidFill>
                <a:latin typeface="Menlo-Regular" charset="0"/>
              </a:rPr>
              <a:t>sbol:ModuleDefinition</a:t>
            </a:r>
            <a:r>
              <a:rPr lang="en-US" dirty="0">
                <a:solidFill>
                  <a:srgbClr val="AA0D91"/>
                </a:solidFill>
                <a:latin typeface="Menlo-Regular" charset="0"/>
              </a:rPr>
              <a:t>&gt;</a:t>
            </a:r>
            <a:endParaRPr lang="en-US" dirty="0">
              <a:latin typeface="Menlo-Regular" charset="0"/>
            </a:endParaRPr>
          </a:p>
          <a:p>
            <a:r>
              <a:rPr lang="en-US" dirty="0">
                <a:latin typeface="Menlo-Regular" charset="0"/>
              </a:rPr>
              <a:t>  </a:t>
            </a:r>
            <a:r>
              <a:rPr lang="en-US" dirty="0">
                <a:solidFill>
                  <a:srgbClr val="AA0D91"/>
                </a:solidFill>
                <a:latin typeface="Menlo-Regular" charset="0"/>
              </a:rPr>
              <a:t>&lt;</a:t>
            </a:r>
            <a:r>
              <a:rPr lang="en-US" dirty="0" err="1">
                <a:solidFill>
                  <a:srgbClr val="AA0D91"/>
                </a:solidFill>
                <a:latin typeface="Menlo-Regular" charset="0"/>
              </a:rPr>
              <a:t>sbol:</a:t>
            </a:r>
            <a:r>
              <a:rPr lang="en-US" dirty="0" err="1">
                <a:solidFill>
                  <a:srgbClr val="836C28"/>
                </a:solidFill>
                <a:latin typeface="Menlo-Regular" charset="0"/>
              </a:rPr>
              <a:t>ModuleDefinition</a:t>
            </a:r>
            <a:r>
              <a:rPr lang="en-US" dirty="0">
                <a:solidFill>
                  <a:srgbClr val="AA0D91"/>
                </a:solidFill>
                <a:latin typeface="Menlo-Regular" charset="0"/>
              </a:rPr>
              <a:t> </a:t>
            </a:r>
            <a:r>
              <a:rPr lang="en-US" dirty="0" err="1">
                <a:solidFill>
                  <a:srgbClr val="836C28"/>
                </a:solidFill>
                <a:latin typeface="Menlo-Regular" charset="0"/>
              </a:rPr>
              <a:t>rdf</a:t>
            </a:r>
            <a:r>
              <a:rPr lang="en-US" dirty="0" err="1">
                <a:solidFill>
                  <a:srgbClr val="AA0D91"/>
                </a:solidFill>
                <a:latin typeface="Menlo-Regular" charset="0"/>
              </a:rPr>
              <a:t>:</a:t>
            </a:r>
            <a:r>
              <a:rPr lang="en-US" dirty="0" err="1">
                <a:solidFill>
                  <a:srgbClr val="836C28"/>
                </a:solidFill>
                <a:latin typeface="Menlo-Regular" charset="0"/>
              </a:rPr>
              <a:t>about</a:t>
            </a:r>
            <a:r>
              <a:rPr lang="en-US" dirty="0">
                <a:solidFill>
                  <a:srgbClr val="AA0D91"/>
                </a:solidFill>
                <a:latin typeface="Menlo-Regular" charset="0"/>
              </a:rPr>
              <a:t>=</a:t>
            </a:r>
            <a:r>
              <a:rPr lang="en-US" dirty="0">
                <a:solidFill>
                  <a:srgbClr val="C41A16"/>
                </a:solidFill>
                <a:latin typeface="Menlo-Regular" charset="0"/>
              </a:rPr>
              <a:t>"sys-</a:t>
            </a:r>
            <a:r>
              <a:rPr lang="en-US" dirty="0" err="1">
                <a:solidFill>
                  <a:srgbClr val="C41A16"/>
                </a:solidFill>
                <a:latin typeface="Menlo-Regular" charset="0"/>
              </a:rPr>
              <a:t>bio.org</a:t>
            </a:r>
            <a:r>
              <a:rPr lang="en-US" dirty="0">
                <a:solidFill>
                  <a:srgbClr val="C41A16"/>
                </a:solidFill>
                <a:latin typeface="Menlo-Regular" charset="0"/>
              </a:rPr>
              <a:t>/</a:t>
            </a:r>
            <a:r>
              <a:rPr lang="en-US" dirty="0" err="1">
                <a:solidFill>
                  <a:srgbClr val="C41A16"/>
                </a:solidFill>
                <a:latin typeface="Menlo-Regular" charset="0"/>
              </a:rPr>
              <a:t>CRPbCircuit</a:t>
            </a:r>
            <a:r>
              <a:rPr lang="en-US" dirty="0">
                <a:solidFill>
                  <a:srgbClr val="C41A16"/>
                </a:solidFill>
                <a:latin typeface="Menlo-Regular" charset="0"/>
              </a:rPr>
              <a:t>"</a:t>
            </a:r>
            <a:r>
              <a:rPr lang="en-US" dirty="0">
                <a:solidFill>
                  <a:srgbClr val="AA0D91"/>
                </a:solidFill>
                <a:latin typeface="Menlo-Regular" charset="0"/>
              </a:rPr>
              <a:t>&gt;</a:t>
            </a:r>
            <a:endParaRPr lang="en-US" dirty="0">
              <a:latin typeface="Menlo-Regular" charset="0"/>
            </a:endParaRPr>
          </a:p>
          <a:p>
            <a:r>
              <a:rPr lang="en-US" dirty="0">
                <a:latin typeface="Menlo-Regular" charset="0"/>
              </a:rPr>
              <a:t>    </a:t>
            </a:r>
            <a:r>
              <a:rPr lang="en-US" dirty="0">
                <a:solidFill>
                  <a:srgbClr val="AA0D91"/>
                </a:solidFill>
                <a:latin typeface="Menlo-Regular" charset="0"/>
              </a:rPr>
              <a:t>&lt;</a:t>
            </a:r>
            <a:r>
              <a:rPr lang="en-US" dirty="0" err="1">
                <a:solidFill>
                  <a:srgbClr val="AA0D91"/>
                </a:solidFill>
                <a:latin typeface="Menlo-Regular" charset="0"/>
              </a:rPr>
              <a:t>sbol:</a:t>
            </a:r>
            <a:r>
              <a:rPr lang="en-US" dirty="0" err="1">
                <a:solidFill>
                  <a:srgbClr val="836C28"/>
                </a:solidFill>
                <a:latin typeface="Menlo-Regular" charset="0"/>
              </a:rPr>
              <a:t>persistentIdentity</a:t>
            </a:r>
            <a:r>
              <a:rPr lang="en-US" dirty="0">
                <a:solidFill>
                  <a:srgbClr val="AA0D91"/>
                </a:solidFill>
                <a:latin typeface="Menlo-Regular" charset="0"/>
              </a:rPr>
              <a:t> </a:t>
            </a:r>
            <a:r>
              <a:rPr lang="en-US" dirty="0" err="1">
                <a:solidFill>
                  <a:srgbClr val="836C28"/>
                </a:solidFill>
                <a:latin typeface="Menlo-Regular" charset="0"/>
              </a:rPr>
              <a:t>rdf</a:t>
            </a:r>
            <a:r>
              <a:rPr lang="en-US" dirty="0" err="1">
                <a:solidFill>
                  <a:srgbClr val="AA0D91"/>
                </a:solidFill>
                <a:latin typeface="Menlo-Regular" charset="0"/>
              </a:rPr>
              <a:t>:</a:t>
            </a:r>
            <a:r>
              <a:rPr lang="en-US" dirty="0" err="1">
                <a:solidFill>
                  <a:srgbClr val="836C28"/>
                </a:solidFill>
                <a:latin typeface="Menlo-Regular" charset="0"/>
              </a:rPr>
              <a:t>resource</a:t>
            </a:r>
            <a:r>
              <a:rPr lang="en-US" dirty="0">
                <a:solidFill>
                  <a:srgbClr val="AA0D91"/>
                </a:solidFill>
                <a:latin typeface="Menlo-Regular" charset="0"/>
              </a:rPr>
              <a:t>=</a:t>
            </a:r>
            <a:r>
              <a:rPr lang="en-US" dirty="0">
                <a:solidFill>
                  <a:srgbClr val="C41A16"/>
                </a:solidFill>
                <a:latin typeface="Menlo-Regular" charset="0"/>
              </a:rPr>
              <a:t>"sys-</a:t>
            </a:r>
            <a:r>
              <a:rPr lang="en-US" dirty="0" err="1">
                <a:solidFill>
                  <a:srgbClr val="C41A16"/>
                </a:solidFill>
                <a:latin typeface="Menlo-Regular" charset="0"/>
              </a:rPr>
              <a:t>bio.org</a:t>
            </a:r>
            <a:r>
              <a:rPr lang="en-US" dirty="0">
                <a:solidFill>
                  <a:srgbClr val="C41A16"/>
                </a:solidFill>
                <a:latin typeface="Menlo-Regular" charset="0"/>
              </a:rPr>
              <a:t>/</a:t>
            </a:r>
            <a:r>
              <a:rPr lang="en-US" dirty="0" err="1">
                <a:solidFill>
                  <a:srgbClr val="C41A16"/>
                </a:solidFill>
                <a:latin typeface="Menlo-Regular" charset="0"/>
              </a:rPr>
              <a:t>CRPbCircuit</a:t>
            </a:r>
            <a:r>
              <a:rPr lang="en-US" dirty="0">
                <a:solidFill>
                  <a:srgbClr val="C41A16"/>
                </a:solidFill>
                <a:latin typeface="Menlo-Regular" charset="0"/>
              </a:rPr>
              <a:t>"</a:t>
            </a:r>
            <a:r>
              <a:rPr lang="en-US" dirty="0">
                <a:solidFill>
                  <a:srgbClr val="AA0D91"/>
                </a:solidFill>
                <a:latin typeface="Menlo-Regular" charset="0"/>
              </a:rPr>
              <a:t>/&gt;</a:t>
            </a:r>
            <a:endParaRPr lang="en-US" dirty="0">
              <a:latin typeface="Menlo-Regular" charset="0"/>
            </a:endParaRPr>
          </a:p>
          <a:p>
            <a:r>
              <a:rPr lang="en-US" dirty="0">
                <a:latin typeface="Menlo-Regular" charset="0"/>
              </a:rPr>
              <a:t>  </a:t>
            </a:r>
            <a:r>
              <a:rPr lang="en-US" dirty="0">
                <a:solidFill>
                  <a:srgbClr val="AA0D91"/>
                </a:solidFill>
                <a:latin typeface="Menlo-Regular" charset="0"/>
              </a:rPr>
              <a:t>&lt;/</a:t>
            </a:r>
            <a:r>
              <a:rPr lang="en-US" dirty="0" err="1">
                <a:solidFill>
                  <a:srgbClr val="AA0D91"/>
                </a:solidFill>
                <a:latin typeface="Menlo-Regular" charset="0"/>
              </a:rPr>
              <a:t>sbol:ModuleDefinition</a:t>
            </a:r>
            <a:r>
              <a:rPr lang="en-US" dirty="0">
                <a:solidFill>
                  <a:srgbClr val="AA0D91"/>
                </a:solidFill>
                <a:latin typeface="Menlo-Regular" charset="0"/>
              </a:rPr>
              <a:t>&gt;</a:t>
            </a:r>
            <a:endParaRPr lang="en-US" dirty="0">
              <a:latin typeface="Menlo-Regular" charset="0"/>
            </a:endParaRPr>
          </a:p>
          <a:p>
            <a:r>
              <a:rPr lang="en-US" dirty="0">
                <a:solidFill>
                  <a:srgbClr val="AA0D91"/>
                </a:solidFill>
                <a:latin typeface="Menlo-Regular" charset="0"/>
              </a:rPr>
              <a:t>&lt;/</a:t>
            </a:r>
            <a:r>
              <a:rPr lang="en-US" dirty="0" err="1">
                <a:solidFill>
                  <a:srgbClr val="AA0D91"/>
                </a:solidFill>
                <a:latin typeface="Menlo-Regular" charset="0"/>
              </a:rPr>
              <a:t>rdf:RDF</a:t>
            </a:r>
            <a:r>
              <a:rPr lang="en-US" dirty="0">
                <a:solidFill>
                  <a:srgbClr val="AA0D91"/>
                </a:solidFill>
                <a:latin typeface="Menlo-Regular" charset="0"/>
              </a:rPr>
              <a:t>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2447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701" y="2171170"/>
            <a:ext cx="7511500" cy="841800"/>
          </a:xfrm>
        </p:spPr>
        <p:txBody>
          <a:bodyPr/>
          <a:lstStyle/>
          <a:p>
            <a:r>
              <a:rPr lang="en-US" b="1" dirty="0" smtClean="0"/>
              <a:t>Concluding Remarks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440489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b="1" dirty="0" err="1"/>
              <a:t>pySBOL</a:t>
            </a:r>
            <a:r>
              <a:rPr lang="en-US" b="1" dirty="0"/>
              <a:t> API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>
              <a:spcAft>
                <a:spcPts val="1200"/>
              </a:spcAft>
            </a:pPr>
            <a:r>
              <a:rPr lang="en-US" dirty="0" smtClean="0"/>
              <a:t>Generated from </a:t>
            </a:r>
            <a:r>
              <a:rPr lang="en-US" dirty="0" err="1" smtClean="0"/>
              <a:t>libSBOL</a:t>
            </a:r>
            <a:r>
              <a:rPr lang="en-US" dirty="0" smtClean="0"/>
              <a:t> using Simplified </a:t>
            </a:r>
            <a:r>
              <a:rPr lang="en-US" dirty="0"/>
              <a:t>Wrapper and Interface Generator (SWIG) </a:t>
            </a:r>
            <a:endParaRPr lang="en-US" dirty="0" smtClean="0"/>
          </a:p>
          <a:p>
            <a:r>
              <a:rPr lang="en-US" dirty="0" smtClean="0"/>
              <a:t>API closely resembles C++ API with a few exceptions:</a:t>
            </a:r>
          </a:p>
          <a:p>
            <a:pPr lvl="1"/>
            <a:r>
              <a:rPr lang="en-US" dirty="0" smtClean="0"/>
              <a:t>No new operator required for object constructions</a:t>
            </a:r>
            <a:endParaRPr lang="en-US" dirty="0"/>
          </a:p>
          <a:p>
            <a:pPr lvl="1"/>
            <a:r>
              <a:rPr lang="en-US" dirty="0" smtClean="0"/>
              <a:t>No </a:t>
            </a:r>
            <a:r>
              <a:rPr lang="en-US" dirty="0" err="1" smtClean="0"/>
              <a:t>templated</a:t>
            </a:r>
            <a:r>
              <a:rPr lang="en-US" dirty="0" smtClean="0"/>
              <a:t> methods, thus:</a:t>
            </a:r>
          </a:p>
          <a:p>
            <a:pPr marL="342900" lvl="1" indent="0">
              <a:buNone/>
            </a:pPr>
            <a:r>
              <a:rPr lang="en-US" dirty="0" smtClean="0"/>
              <a:t>        </a:t>
            </a:r>
          </a:p>
          <a:p>
            <a:pPr marL="3429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     </a:t>
            </a:r>
            <a:r>
              <a:rPr lang="en-US" dirty="0" err="1" smtClean="0"/>
              <a:t>doc.get</a:t>
            </a:r>
            <a:r>
              <a:rPr lang="en-US" dirty="0" smtClean="0"/>
              <a:t>&lt;</a:t>
            </a:r>
            <a:r>
              <a:rPr lang="en-US" dirty="0" err="1" smtClean="0"/>
              <a:t>ComponentDefinition</a:t>
            </a:r>
            <a:r>
              <a:rPr lang="en-US" dirty="0" smtClean="0"/>
              <a:t>&gt;() becomes </a:t>
            </a:r>
            <a:r>
              <a:rPr lang="en-US" dirty="0" err="1" smtClean="0"/>
              <a:t>doc.getComponentDefinition</a:t>
            </a:r>
            <a:r>
              <a:rPr lang="en-US" dirty="0" smtClean="0"/>
              <a:t>()</a:t>
            </a:r>
          </a:p>
          <a:p>
            <a:pPr marL="342900" lvl="1" indent="0">
              <a:buNone/>
            </a:pPr>
            <a:endParaRPr lang="en-US" dirty="0" smtClean="0"/>
          </a:p>
          <a:p>
            <a:pPr lvl="1"/>
            <a:r>
              <a:rPr lang="en-US" dirty="0" smtClean="0"/>
              <a:t>Use lists instead of vectors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For today’s tutorial, if working in Python, use the C++ API reference and methods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9299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b="1" dirty="0"/>
              <a:t>To </a:t>
            </a:r>
            <a:r>
              <a:rPr lang="en-US" b="1" dirty="0" smtClean="0"/>
              <a:t>Do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57120" y="1152475"/>
            <a:ext cx="6475179" cy="3416400"/>
          </a:xfrm>
        </p:spPr>
        <p:txBody>
          <a:bodyPr/>
          <a:lstStyle/>
          <a:p>
            <a:r>
              <a:rPr lang="en-US" dirty="0" smtClean="0"/>
              <a:t>`</a:t>
            </a:r>
            <a:r>
              <a:rPr lang="en-US" dirty="0" err="1" smtClean="0"/>
              <a:t>Pythonize</a:t>
            </a:r>
            <a:r>
              <a:rPr lang="en-US" dirty="0" smtClean="0"/>
              <a:t>’ the </a:t>
            </a:r>
            <a:r>
              <a:rPr lang="en-US" dirty="0" err="1" smtClean="0"/>
              <a:t>pySBOL</a:t>
            </a:r>
            <a:r>
              <a:rPr lang="en-US" dirty="0" smtClean="0"/>
              <a:t> interface.  To see what’s possible, try </a:t>
            </a:r>
            <a:r>
              <a:rPr lang="en-US" dirty="0" err="1" smtClean="0"/>
              <a:t>pySBOL</a:t>
            </a:r>
            <a:r>
              <a:rPr lang="en-US" dirty="0" smtClean="0"/>
              <a:t> 1</a:t>
            </a:r>
          </a:p>
          <a:p>
            <a:endParaRPr lang="en-US" dirty="0"/>
          </a:p>
          <a:p>
            <a:r>
              <a:rPr lang="en-US" dirty="0" smtClean="0"/>
              <a:t>Implement validation rules</a:t>
            </a:r>
          </a:p>
          <a:p>
            <a:endParaRPr lang="en-US" dirty="0"/>
          </a:p>
          <a:p>
            <a:r>
              <a:rPr lang="en-US" dirty="0" smtClean="0"/>
              <a:t>Write tutorial for extension developers</a:t>
            </a:r>
            <a:endParaRPr lang="en-US" dirty="0"/>
          </a:p>
        </p:txBody>
      </p:sp>
      <p:pic>
        <p:nvPicPr>
          <p:cNvPr id="4" name="Picture 3" descr="Image result for We need you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459" y="1525991"/>
            <a:ext cx="1886755" cy="31013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2112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b="1" dirty="0" smtClean="0"/>
              <a:t>Tutorial Assignment:</a:t>
            </a:r>
            <a:br>
              <a:rPr lang="en-US" b="1" dirty="0" smtClean="0"/>
            </a:br>
            <a:r>
              <a:rPr lang="en-US" b="1" dirty="0" smtClean="0"/>
              <a:t>CRISPR Characterization Circuit</a:t>
            </a:r>
            <a:endParaRPr lang="en-US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7590" y="1369483"/>
            <a:ext cx="4528820" cy="3774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4958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700" y="455185"/>
            <a:ext cx="8520599" cy="572699"/>
          </a:xfrm>
        </p:spPr>
        <p:txBody>
          <a:bodyPr/>
          <a:lstStyle/>
          <a:p>
            <a:pPr algn="ctr"/>
            <a:r>
              <a:rPr lang="en-US" b="1" dirty="0" smtClean="0"/>
              <a:t>Guiding Philosophy</a:t>
            </a:r>
            <a:endParaRPr lang="en-US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4740" y="1426795"/>
            <a:ext cx="8520599" cy="3416400"/>
          </a:xfrm>
        </p:spPr>
        <p:txBody>
          <a:bodyPr/>
          <a:lstStyle/>
          <a:p>
            <a:pPr marL="460375" indent="-460375">
              <a:lnSpc>
                <a:spcPct val="10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tx1"/>
                </a:solidFill>
              </a:rPr>
              <a:t>User-experience: An object-oriented approach to synthetic biology</a:t>
            </a:r>
          </a:p>
          <a:p>
            <a:pPr marL="460375" indent="-460375">
              <a:lnSpc>
                <a:spcPct val="10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 err="1" smtClean="0">
                <a:solidFill>
                  <a:schemeClr val="tx1"/>
                </a:solidFill>
              </a:rPr>
              <a:t>LibSBOL</a:t>
            </a:r>
            <a:r>
              <a:rPr lang="en-US" sz="2000" dirty="0" smtClean="0">
                <a:solidFill>
                  <a:schemeClr val="tx1"/>
                </a:solidFill>
              </a:rPr>
              <a:t> supports both open-world and SBOL-compliant object creation</a:t>
            </a:r>
            <a:endParaRPr lang="en-US" sz="2000" dirty="0" smtClean="0">
              <a:solidFill>
                <a:schemeClr val="tx1"/>
              </a:solidFill>
            </a:endParaRPr>
          </a:p>
          <a:p>
            <a:pPr marL="460375" indent="-460375">
              <a:lnSpc>
                <a:spcPct val="10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tx1"/>
                </a:solidFill>
              </a:rPr>
              <a:t>Library implementation and specification document </a:t>
            </a:r>
            <a:r>
              <a:rPr lang="en-US" sz="2000" dirty="0">
                <a:solidFill>
                  <a:schemeClr val="tx1"/>
                </a:solidFill>
              </a:rPr>
              <a:t>are </a:t>
            </a:r>
            <a:r>
              <a:rPr lang="en-US" sz="2000" dirty="0" smtClean="0">
                <a:solidFill>
                  <a:schemeClr val="tx1"/>
                </a:solidFill>
              </a:rPr>
              <a:t>intuitively correlated</a:t>
            </a:r>
            <a:endParaRPr lang="en-US" sz="2000" dirty="0" smtClean="0">
              <a:solidFill>
                <a:schemeClr val="tx1"/>
              </a:solidFill>
            </a:endParaRPr>
          </a:p>
          <a:p>
            <a:pPr marL="460375" indent="-460375">
              <a:lnSpc>
                <a:spcPct val="10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tx1"/>
                </a:solidFill>
              </a:rPr>
              <a:t>Extensibility</a:t>
            </a:r>
          </a:p>
          <a:p>
            <a:pPr marL="460375" indent="-460375">
              <a:lnSpc>
                <a:spcPct val="100000"/>
              </a:lnSpc>
              <a:spcAft>
                <a:spcPts val="0"/>
              </a:spcAft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9593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Please try out!</a:t>
            </a:r>
            <a:endParaRPr lang="en-US" b="1" dirty="0"/>
          </a:p>
        </p:txBody>
      </p:sp>
      <p:pic>
        <p:nvPicPr>
          <p:cNvPr id="6146" name="Picture 2" descr="http://2e130c55e0c2763c8a20-c7a4d0feffd26319b59c92c4aecae366.r18.cf1.rackcdn.com/308ff295b2e2da060f956b4bca50fe26c29ffb0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6013" y="1572816"/>
            <a:ext cx="5779989" cy="3257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656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Acknowledgements</a:t>
            </a:r>
            <a:endParaRPr lang="en-US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487" y="991986"/>
            <a:ext cx="1138557" cy="113855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7098" y="2311499"/>
            <a:ext cx="1215946" cy="121594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3845" y="3708401"/>
            <a:ext cx="1219199" cy="121919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645920" y="1447413"/>
            <a:ext cx="14927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/>
              <a:t>Kyle Medley</a:t>
            </a:r>
          </a:p>
          <a:p>
            <a:r>
              <a:rPr lang="en-US" sz="1800" dirty="0" smtClean="0"/>
              <a:t>PhD Student</a:t>
            </a:r>
            <a:endParaRPr lang="en-US" sz="1800" dirty="0"/>
          </a:p>
        </p:txBody>
      </p:sp>
      <p:sp>
        <p:nvSpPr>
          <p:cNvPr id="12" name="TextBox 11"/>
          <p:cNvSpPr txBox="1"/>
          <p:nvPr/>
        </p:nvSpPr>
        <p:spPr>
          <a:xfrm>
            <a:off x="1645920" y="2734806"/>
            <a:ext cx="14927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 smtClean="0"/>
              <a:t>Kiri</a:t>
            </a:r>
            <a:r>
              <a:rPr lang="en-US" sz="1800" dirty="0" smtClean="0"/>
              <a:t> Choi</a:t>
            </a:r>
          </a:p>
          <a:p>
            <a:r>
              <a:rPr lang="en-US" sz="1800" dirty="0" smtClean="0"/>
              <a:t>PhD Student</a:t>
            </a:r>
            <a:endParaRPr lang="en-US" sz="1800" dirty="0"/>
          </a:p>
        </p:txBody>
      </p:sp>
      <p:sp>
        <p:nvSpPr>
          <p:cNvPr id="13" name="TextBox 12"/>
          <p:cNvSpPr txBox="1"/>
          <p:nvPr/>
        </p:nvSpPr>
        <p:spPr>
          <a:xfrm>
            <a:off x="1645920" y="4133334"/>
            <a:ext cx="40959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/>
              <a:t>Herbert </a:t>
            </a:r>
            <a:r>
              <a:rPr lang="en-US" sz="1800" dirty="0" err="1" smtClean="0"/>
              <a:t>Sauro</a:t>
            </a:r>
            <a:r>
              <a:rPr lang="en-US" sz="1800" dirty="0" smtClean="0"/>
              <a:t>,</a:t>
            </a:r>
          </a:p>
          <a:p>
            <a:r>
              <a:rPr lang="en-US" sz="1800" dirty="0" smtClean="0"/>
              <a:t>Associate Professor of Bioengineering</a:t>
            </a:r>
            <a:endParaRPr lang="en-US" sz="1800" dirty="0"/>
          </a:p>
        </p:txBody>
      </p:sp>
      <p:sp>
        <p:nvSpPr>
          <p:cNvPr id="15" name="TextBox 14"/>
          <p:cNvSpPr txBox="1"/>
          <p:nvPr/>
        </p:nvSpPr>
        <p:spPr>
          <a:xfrm>
            <a:off x="4624313" y="1276281"/>
            <a:ext cx="4083169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/>
              <a:t>Anil </a:t>
            </a:r>
            <a:r>
              <a:rPr lang="en-US" sz="1800" dirty="0" err="1" smtClean="0"/>
              <a:t>Wipat</a:t>
            </a:r>
            <a:r>
              <a:rPr lang="en-US" sz="1800" dirty="0" smtClean="0"/>
              <a:t> and the Newcastle team</a:t>
            </a:r>
            <a:endParaRPr lang="en-US" sz="1800" dirty="0"/>
          </a:p>
          <a:p>
            <a:endParaRPr lang="en-US" sz="1800" dirty="0" smtClean="0"/>
          </a:p>
          <a:p>
            <a:r>
              <a:rPr lang="en-US" sz="1800" dirty="0" smtClean="0"/>
              <a:t>Chris Myers and the Utah team</a:t>
            </a:r>
          </a:p>
          <a:p>
            <a:endParaRPr lang="en-US" sz="1800" dirty="0" smtClean="0"/>
          </a:p>
          <a:p>
            <a:r>
              <a:rPr lang="en-US" sz="1800" dirty="0" smtClean="0"/>
              <a:t>The SBOL Editors</a:t>
            </a:r>
            <a:endParaRPr lang="en-US" sz="1800" dirty="0"/>
          </a:p>
          <a:p>
            <a:endParaRPr lang="en-US" sz="1800" dirty="0"/>
          </a:p>
          <a:p>
            <a:r>
              <a:rPr lang="en-US" sz="1800" dirty="0"/>
              <a:t> NSF </a:t>
            </a:r>
            <a:r>
              <a:rPr lang="en-US" sz="1800" dirty="0" smtClean="0"/>
              <a:t>Collaborative </a:t>
            </a:r>
            <a:r>
              <a:rPr lang="en-US" sz="1800" dirty="0"/>
              <a:t>awards </a:t>
            </a:r>
            <a:r>
              <a:rPr lang="en-US" sz="1800" dirty="0">
                <a:hlinkClick r:id="rId6"/>
              </a:rPr>
              <a:t>#1355909</a:t>
            </a:r>
            <a:r>
              <a:rPr lang="en-US" sz="1800" dirty="0"/>
              <a:t> </a:t>
            </a:r>
            <a:endParaRPr lang="en-US" sz="1800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41913" y="3494584"/>
            <a:ext cx="1471213" cy="148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36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User Experience</a:t>
            </a:r>
          </a:p>
        </p:txBody>
      </p:sp>
    </p:spTree>
    <p:extLst>
      <p:ext uri="{BB962C8B-B14F-4D97-AF65-F5344CB8AC3E}">
        <p14:creationId xmlns:p14="http://schemas.microsoft.com/office/powerpoint/2010/main" val="306980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5928" y="439264"/>
            <a:ext cx="7552140" cy="572699"/>
          </a:xfrm>
        </p:spPr>
        <p:txBody>
          <a:bodyPr/>
          <a:lstStyle/>
          <a:p>
            <a:pPr algn="ctr"/>
            <a:r>
              <a:rPr lang="en-US" dirty="0"/>
              <a:t>Building Designs with SBOL Should Be a Joyful Act of Creation</a:t>
            </a:r>
            <a:endParaRPr lang="en-US" dirty="0"/>
          </a:p>
        </p:txBody>
      </p:sp>
      <p:pic>
        <p:nvPicPr>
          <p:cNvPr id="4" name="Picture 2" descr="https://upload.wikimedia.org/wikipedia/commons/thumb/a/ac/Creaci%C3%B3n_de_Ad%C3%A1m.jpg/1920px-Creaci%C3%B3n_de_Ad%C3%A1m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9706" y="1394234"/>
            <a:ext cx="6204585" cy="2892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7126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 smtClean="0"/>
              <a:t>LibSBOL</a:t>
            </a:r>
            <a:r>
              <a:rPr lang="en-US" dirty="0" smtClean="0"/>
              <a:t> = Object-oriented Synthetic Biology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970279" y="2540691"/>
            <a:ext cx="720344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 smtClean="0"/>
              <a:t>LibSBOL’s</a:t>
            </a:r>
            <a:r>
              <a:rPr lang="en-US" sz="1800" dirty="0" smtClean="0"/>
              <a:t> API uses a terse, imperative, noun-verb </a:t>
            </a:r>
            <a:r>
              <a:rPr lang="en-US" sz="1800" dirty="0"/>
              <a:t>syntax. Think about the Data Model first, then </a:t>
            </a:r>
            <a:r>
              <a:rPr lang="en-US" sz="1800" dirty="0" smtClean="0"/>
              <a:t>act.</a:t>
            </a:r>
          </a:p>
        </p:txBody>
      </p:sp>
      <p:sp>
        <p:nvSpPr>
          <p:cNvPr id="5" name="Rectangle 4"/>
          <p:cNvSpPr/>
          <p:nvPr/>
        </p:nvSpPr>
        <p:spPr>
          <a:xfrm>
            <a:off x="970279" y="1324187"/>
            <a:ext cx="720344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smtClean="0"/>
              <a:t>Synthetic biologists need to re-use and share biological components in the same way that programmers re-use and share software components. Synthetic biology needs an OOP framework.</a:t>
            </a:r>
            <a:endParaRPr lang="en-US" sz="1800" dirty="0"/>
          </a:p>
        </p:txBody>
      </p:sp>
      <p:sp>
        <p:nvSpPr>
          <p:cNvPr id="7" name="Rectangle 6"/>
          <p:cNvSpPr/>
          <p:nvPr/>
        </p:nvSpPr>
        <p:spPr>
          <a:xfrm>
            <a:off x="2285999" y="3480197"/>
            <a:ext cx="4572000" cy="1231106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dirty="0" err="1">
                <a:latin typeface="Consolas" panose="020B0609020204030204" pitchFamily="49" charset="0"/>
              </a:rPr>
              <a:t>EYFP_production.participations.create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0070C0"/>
                </a:solidFill>
              </a:rPr>
              <a:t>(C++)</a:t>
            </a:r>
          </a:p>
          <a:p>
            <a:pPr algn="ctr"/>
            <a:endParaRPr lang="en-US" dirty="0"/>
          </a:p>
          <a:p>
            <a:pPr algn="ctr"/>
            <a:r>
              <a:rPr lang="en-US" sz="1800" dirty="0"/>
              <a:t>vs</a:t>
            </a:r>
          </a:p>
          <a:p>
            <a:pPr algn="ctr"/>
            <a:endParaRPr lang="en-US" dirty="0"/>
          </a:p>
          <a:p>
            <a:pPr algn="ctr"/>
            <a:r>
              <a:rPr lang="en-US" dirty="0" err="1">
                <a:latin typeface="Consolas" panose="020B0609020204030204" pitchFamily="49" charset="0"/>
              </a:rPr>
              <a:t>EYFP_production.createParticipation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FF0000"/>
                </a:solidFill>
              </a:rPr>
              <a:t>(Java)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9612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Automation of High-level Design Tasks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en-US" dirty="0" err="1" smtClean="0">
                <a:solidFill>
                  <a:schemeClr val="tx1"/>
                </a:solidFill>
              </a:rPr>
              <a:t>ComponentDefinition</a:t>
            </a:r>
            <a:r>
              <a:rPr lang="en-US" dirty="0" smtClean="0">
                <a:solidFill>
                  <a:schemeClr val="tx1"/>
                </a:solidFill>
              </a:rPr>
              <a:t>::assemble  </a:t>
            </a:r>
            <a:r>
              <a:rPr lang="en-US" i="1" dirty="0" smtClean="0">
                <a:solidFill>
                  <a:schemeClr val="tx1"/>
                </a:solidFill>
              </a:rPr>
              <a:t>Assemble hierarchical DNA constructs; assemble template designs</a:t>
            </a:r>
          </a:p>
          <a:p>
            <a:endParaRPr lang="en-US" i="1" dirty="0" smtClean="0">
              <a:solidFill>
                <a:schemeClr val="tx1"/>
              </a:solidFill>
            </a:endParaRPr>
          </a:p>
          <a:p>
            <a:endParaRPr lang="en-US" i="1" dirty="0" smtClean="0">
              <a:solidFill>
                <a:schemeClr val="tx1"/>
              </a:solidFill>
            </a:endParaRPr>
          </a:p>
          <a:p>
            <a:endParaRPr lang="en-US" i="1" dirty="0" smtClean="0">
              <a:solidFill>
                <a:schemeClr val="tx1"/>
              </a:solidFill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Sequence::assemble  </a:t>
            </a:r>
            <a:r>
              <a:rPr lang="en-US" i="1" dirty="0" smtClean="0">
                <a:solidFill>
                  <a:schemeClr val="tx1"/>
                </a:solidFill>
              </a:rPr>
              <a:t>Stitch together DNA sequences from different parts; replace cut-and-paste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err="1" smtClean="0">
                <a:solidFill>
                  <a:schemeClr val="tx1"/>
                </a:solidFill>
              </a:rPr>
              <a:t>ModuleDefinition</a:t>
            </a:r>
            <a:r>
              <a:rPr lang="en-US" dirty="0" smtClean="0">
                <a:solidFill>
                  <a:schemeClr val="tx1"/>
                </a:solidFill>
              </a:rPr>
              <a:t>::assemble  </a:t>
            </a:r>
            <a:r>
              <a:rPr lang="en-US" i="1" dirty="0" smtClean="0">
                <a:solidFill>
                  <a:schemeClr val="tx1"/>
                </a:solidFill>
              </a:rPr>
              <a:t>Assembly of layered, regulatory gates and modular systems</a:t>
            </a:r>
            <a:endParaRPr lang="en-US" i="1" dirty="0">
              <a:solidFill>
                <a:schemeClr val="tx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4639" y="1913708"/>
            <a:ext cx="3474720" cy="1530531"/>
          </a:xfrm>
          <a:prstGeom prst="rect">
            <a:avLst/>
          </a:prstGeom>
        </p:spPr>
      </p:pic>
      <p:sp>
        <p:nvSpPr>
          <p:cNvPr id="7" name="Rounded Rectangle 6"/>
          <p:cNvSpPr/>
          <p:nvPr/>
        </p:nvSpPr>
        <p:spPr>
          <a:xfrm>
            <a:off x="2834639" y="1913708"/>
            <a:ext cx="3322321" cy="1530531"/>
          </a:xfrm>
          <a:prstGeom prst="roundRect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 flipH="1">
            <a:off x="5254783" y="1605931"/>
            <a:ext cx="113077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i="1" dirty="0">
                <a:solidFill>
                  <a:schemeClr val="accent1"/>
                </a:solidFill>
              </a:rPr>
              <a:t>BB13</a:t>
            </a:r>
            <a:endParaRPr lang="en-US" b="1" i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0698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Other High-level Design Tasks in Today’s Tutorial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Connecting Module </a:t>
            </a:r>
            <a:r>
              <a:rPr lang="en-US" dirty="0">
                <a:solidFill>
                  <a:schemeClr val="tx1"/>
                </a:solidFill>
              </a:rPr>
              <a:t>I</a:t>
            </a:r>
            <a:r>
              <a:rPr lang="en-US" dirty="0" smtClean="0">
                <a:solidFill>
                  <a:schemeClr val="tx1"/>
                </a:solidFill>
              </a:rPr>
              <a:t>nputs and Outputs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Mechanistic Modeling of Biochemical Interactions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Overriding Components in a Template Design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6659" y="2589234"/>
            <a:ext cx="4536440" cy="255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90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461" y="2150850"/>
            <a:ext cx="7938220" cy="841800"/>
          </a:xfrm>
        </p:spPr>
        <p:txBody>
          <a:bodyPr/>
          <a:lstStyle/>
          <a:p>
            <a:r>
              <a:rPr lang="en-US" b="1" dirty="0" err="1" smtClean="0"/>
              <a:t>LibSBOL</a:t>
            </a:r>
            <a:r>
              <a:rPr lang="en-US" b="1" dirty="0" smtClean="0"/>
              <a:t> Supports </a:t>
            </a:r>
            <a:r>
              <a:rPr lang="en-US" b="1" dirty="0"/>
              <a:t>B</a:t>
            </a:r>
            <a:r>
              <a:rPr lang="en-US" b="1" dirty="0" smtClean="0"/>
              <a:t>oth</a:t>
            </a:r>
            <a:br>
              <a:rPr lang="en-US" b="1" dirty="0" smtClean="0"/>
            </a:br>
            <a:r>
              <a:rPr lang="en-US" b="1" dirty="0" smtClean="0"/>
              <a:t>Open-world and SBOL-compliant Object Creation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561397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13966</TotalTime>
  <Words>1219</Words>
  <Application>Microsoft Macintosh PowerPoint</Application>
  <PresentationFormat>On-screen Show (16:9)</PresentationFormat>
  <Paragraphs>210</Paragraphs>
  <Slides>31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31</vt:i4>
      </vt:variant>
    </vt:vector>
  </HeadingPairs>
  <TitlesOfParts>
    <vt:vector size="40" baseType="lpstr">
      <vt:lpstr>Calibri</vt:lpstr>
      <vt:lpstr>Calibri Light</vt:lpstr>
      <vt:lpstr>Consolas</vt:lpstr>
      <vt:lpstr>Courier New</vt:lpstr>
      <vt:lpstr>Menlo-Regular</vt:lpstr>
      <vt:lpstr>Roboto</vt:lpstr>
      <vt:lpstr>Arial</vt:lpstr>
      <vt:lpstr>simple-light-2</vt:lpstr>
      <vt:lpstr>Office Theme</vt:lpstr>
      <vt:lpstr>libSBOL &amp; pySBOL    Bryan Bartley bartleyba@sbolstandard.org The Sauro Systems &amp; Synthetic Biology Lab University of Washington, Seattle, WA</vt:lpstr>
      <vt:lpstr>LibSBOL</vt:lpstr>
      <vt:lpstr>Guiding Philosophy</vt:lpstr>
      <vt:lpstr>User Experience</vt:lpstr>
      <vt:lpstr>Building Designs with SBOL Should Be a Joyful Act of Creation</vt:lpstr>
      <vt:lpstr>LibSBOL = Object-oriented Synthetic Biology</vt:lpstr>
      <vt:lpstr>Automation of High-level Design Tasks</vt:lpstr>
      <vt:lpstr>Other High-level Design Tasks in Today’s Tutorial</vt:lpstr>
      <vt:lpstr>LibSBOL Supports Both Open-world and SBOL-compliant Object Creation</vt:lpstr>
      <vt:lpstr>SBOL Objects are Uniquely Identified by Uniform Resource Identifiers (URI). </vt:lpstr>
      <vt:lpstr>SBOL-Compliant Mode Simplifies URI Generation</vt:lpstr>
      <vt:lpstr>LibSBOL Also Supports a More “Open-world” Approach to Object Creation</vt:lpstr>
      <vt:lpstr>An Example Constructor</vt:lpstr>
      <vt:lpstr>An Example Constructor</vt:lpstr>
      <vt:lpstr>An Example Constructor</vt:lpstr>
      <vt:lpstr>An Example Constructor</vt:lpstr>
      <vt:lpstr>An Example Constructor</vt:lpstr>
      <vt:lpstr>Library Implementation and Specification Document are Intuitively Correlated  </vt:lpstr>
      <vt:lpstr>From Specification Diagram to Class Definition</vt:lpstr>
      <vt:lpstr>Validation Rules Cross-Reference to the Spec Document and are Easily Extensible</vt:lpstr>
      <vt:lpstr>Easy to Implement Future Enhancements in the SBOL Data Model</vt:lpstr>
      <vt:lpstr>Easy to Implement Future Enhancements in the SBOL Data Model</vt:lpstr>
      <vt:lpstr>Easy to Write Application-Specific Annotations and Custom Extensions</vt:lpstr>
      <vt:lpstr> Host Context Extension</vt:lpstr>
      <vt:lpstr>Host Context Serialization</vt:lpstr>
      <vt:lpstr>Concluding Remarks</vt:lpstr>
      <vt:lpstr>pySBOL API</vt:lpstr>
      <vt:lpstr>To Do</vt:lpstr>
      <vt:lpstr>Tutorial Assignment: CRISPR Characterization Circuit</vt:lpstr>
      <vt:lpstr>Please try out!</vt:lpstr>
      <vt:lpstr>Acknowledgements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Bryan Bartley</dc:creator>
  <cp:lastModifiedBy>Bryan A. Bartley</cp:lastModifiedBy>
  <cp:revision>142</cp:revision>
  <dcterms:modified xsi:type="dcterms:W3CDTF">2016-08-14T19:56:15Z</dcterms:modified>
</cp:coreProperties>
</file>